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40"/>
  </p:notesMasterIdLst>
  <p:sldIdLst>
    <p:sldId id="257" r:id="rId2"/>
    <p:sldId id="734" r:id="rId3"/>
    <p:sldId id="262" r:id="rId4"/>
    <p:sldId id="727" r:id="rId5"/>
    <p:sldId id="728" r:id="rId6"/>
    <p:sldId id="732" r:id="rId7"/>
    <p:sldId id="731" r:id="rId8"/>
    <p:sldId id="264" r:id="rId9"/>
    <p:sldId id="288" r:id="rId10"/>
    <p:sldId id="281" r:id="rId11"/>
    <p:sldId id="266" r:id="rId12"/>
    <p:sldId id="735" r:id="rId13"/>
    <p:sldId id="736" r:id="rId14"/>
    <p:sldId id="740" r:id="rId15"/>
    <p:sldId id="741" r:id="rId16"/>
    <p:sldId id="743" r:id="rId17"/>
    <p:sldId id="744" r:id="rId18"/>
    <p:sldId id="745" r:id="rId19"/>
    <p:sldId id="333" r:id="rId20"/>
    <p:sldId id="334" r:id="rId21"/>
    <p:sldId id="335" r:id="rId22"/>
    <p:sldId id="305" r:id="rId23"/>
    <p:sldId id="331" r:id="rId24"/>
    <p:sldId id="306" r:id="rId25"/>
    <p:sldId id="307" r:id="rId26"/>
    <p:sldId id="336" r:id="rId27"/>
    <p:sldId id="379" r:id="rId28"/>
    <p:sldId id="309" r:id="rId29"/>
    <p:sldId id="341" r:id="rId30"/>
    <p:sldId id="545" r:id="rId31"/>
    <p:sldId id="540" r:id="rId32"/>
    <p:sldId id="578" r:id="rId33"/>
    <p:sldId id="568" r:id="rId34"/>
    <p:sldId id="570" r:id="rId35"/>
    <p:sldId id="722" r:id="rId36"/>
    <p:sldId id="284" r:id="rId37"/>
    <p:sldId id="569" r:id="rId38"/>
    <p:sldId id="601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E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628" autoAdjust="0"/>
    <p:restoredTop sz="94222" autoAdjust="0"/>
  </p:normalViewPr>
  <p:slideViewPr>
    <p:cSldViewPr snapToGrid="0">
      <p:cViewPr varScale="1">
        <p:scale>
          <a:sx n="69" d="100"/>
          <a:sy n="69" d="100"/>
        </p:scale>
        <p:origin x="-10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9E49F-9109-4F21-A1A3-6548CACAEC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6D206A-9B25-4D1E-90CB-608ECDF10716}">
      <dgm:prSet phldrT="[Текст]" custT="1"/>
      <dgm:spPr/>
      <dgm:t>
        <a:bodyPr/>
        <a:lstStyle/>
        <a:p>
          <a:r>
            <a:rPr lang="ru-RU" sz="2800" dirty="0"/>
            <a:t>Универсальные познавательные действия</a:t>
          </a:r>
        </a:p>
      </dgm:t>
    </dgm:pt>
    <dgm:pt modelId="{5ACE1CCD-A565-4BEA-ADC6-5F74E73BE495}" type="parTrans" cxnId="{E3D8AAB3-33C0-4CA3-9673-A61567D7300B}">
      <dgm:prSet/>
      <dgm:spPr/>
      <dgm:t>
        <a:bodyPr/>
        <a:lstStyle/>
        <a:p>
          <a:endParaRPr lang="ru-RU"/>
        </a:p>
      </dgm:t>
    </dgm:pt>
    <dgm:pt modelId="{AFDA33B1-5798-47A1-9387-5B71C86D51C9}" type="sibTrans" cxnId="{E3D8AAB3-33C0-4CA3-9673-A61567D7300B}">
      <dgm:prSet/>
      <dgm:spPr/>
      <dgm:t>
        <a:bodyPr/>
        <a:lstStyle/>
        <a:p>
          <a:endParaRPr lang="ru-RU"/>
        </a:p>
      </dgm:t>
    </dgm:pt>
    <dgm:pt modelId="{647DEF92-947A-46FA-96F1-918ACC6FE67F}">
      <dgm:prSet phldrT="[Текст]" custT="1"/>
      <dgm:spPr/>
      <dgm:t>
        <a:bodyPr/>
        <a:lstStyle/>
        <a:p>
          <a:r>
            <a:rPr lang="ru-RU" sz="2800" dirty="0"/>
            <a:t>Базовые логические действия</a:t>
          </a:r>
        </a:p>
      </dgm:t>
    </dgm:pt>
    <dgm:pt modelId="{673A144E-359D-4DD7-8F0F-9E59313AB7F2}" type="parTrans" cxnId="{CACB841A-67B2-493B-80D4-71F5C3622BDB}">
      <dgm:prSet/>
      <dgm:spPr/>
      <dgm:t>
        <a:bodyPr/>
        <a:lstStyle/>
        <a:p>
          <a:endParaRPr lang="ru-RU"/>
        </a:p>
      </dgm:t>
    </dgm:pt>
    <dgm:pt modelId="{6B37BBD4-CCA9-4A48-91C8-D763E01C5D1B}" type="sibTrans" cxnId="{CACB841A-67B2-493B-80D4-71F5C3622BDB}">
      <dgm:prSet/>
      <dgm:spPr/>
      <dgm:t>
        <a:bodyPr/>
        <a:lstStyle/>
        <a:p>
          <a:endParaRPr lang="ru-RU"/>
        </a:p>
      </dgm:t>
    </dgm:pt>
    <dgm:pt modelId="{727866C3-C125-49D6-8166-F8DAB8A15347}">
      <dgm:prSet phldrT="[Текст]" custT="1"/>
      <dgm:spPr/>
      <dgm:t>
        <a:bodyPr/>
        <a:lstStyle/>
        <a:p>
          <a:r>
            <a:rPr lang="ru-RU" sz="2800" dirty="0"/>
            <a:t>Работа с информацией</a:t>
          </a:r>
        </a:p>
      </dgm:t>
    </dgm:pt>
    <dgm:pt modelId="{15F08A1A-66F5-4CE2-97C0-78F0E5C9B474}" type="parTrans" cxnId="{29A21D30-B045-45AE-8087-40E93BD19CCC}">
      <dgm:prSet/>
      <dgm:spPr/>
      <dgm:t>
        <a:bodyPr/>
        <a:lstStyle/>
        <a:p>
          <a:endParaRPr lang="ru-RU"/>
        </a:p>
      </dgm:t>
    </dgm:pt>
    <dgm:pt modelId="{CCF218E3-1A72-4F92-B334-C4B2A891BF1E}" type="sibTrans" cxnId="{29A21D30-B045-45AE-8087-40E93BD19CCC}">
      <dgm:prSet/>
      <dgm:spPr/>
      <dgm:t>
        <a:bodyPr/>
        <a:lstStyle/>
        <a:p>
          <a:endParaRPr lang="ru-RU"/>
        </a:p>
      </dgm:t>
    </dgm:pt>
    <dgm:pt modelId="{7C681AD6-15A9-448F-93FF-9CC5CC848DCC}">
      <dgm:prSet phldrT="[Текст]" custT="1"/>
      <dgm:spPr/>
      <dgm:t>
        <a:bodyPr/>
        <a:lstStyle/>
        <a:p>
          <a:r>
            <a:rPr lang="ru-RU" sz="2800" dirty="0"/>
            <a:t>Универсальные коммуникативные действия</a:t>
          </a:r>
        </a:p>
      </dgm:t>
    </dgm:pt>
    <dgm:pt modelId="{077B5807-2C5E-4353-9F43-DCE3C9EFDDC4}" type="parTrans" cxnId="{4E683BD2-DDB7-4D03-9AF7-5F366A97F4AF}">
      <dgm:prSet/>
      <dgm:spPr/>
      <dgm:t>
        <a:bodyPr/>
        <a:lstStyle/>
        <a:p>
          <a:endParaRPr lang="ru-RU"/>
        </a:p>
      </dgm:t>
    </dgm:pt>
    <dgm:pt modelId="{5504E976-0EF3-44B5-9EBE-5EFDA8D85632}" type="sibTrans" cxnId="{4E683BD2-DDB7-4D03-9AF7-5F366A97F4AF}">
      <dgm:prSet/>
      <dgm:spPr/>
      <dgm:t>
        <a:bodyPr/>
        <a:lstStyle/>
        <a:p>
          <a:endParaRPr lang="ru-RU"/>
        </a:p>
      </dgm:t>
    </dgm:pt>
    <dgm:pt modelId="{C68C1A09-AA61-4FFF-971C-60841D061AD0}">
      <dgm:prSet phldrT="[Текст]" custT="1"/>
      <dgm:spPr/>
      <dgm:t>
        <a:bodyPr/>
        <a:lstStyle/>
        <a:p>
          <a:r>
            <a:rPr lang="ru-RU" sz="2800" dirty="0"/>
            <a:t>Общение</a:t>
          </a:r>
        </a:p>
      </dgm:t>
    </dgm:pt>
    <dgm:pt modelId="{3E412BE7-A55C-42DB-8A64-E812259D87B0}" type="parTrans" cxnId="{70C6299B-90D0-4D08-979B-39661F47610A}">
      <dgm:prSet/>
      <dgm:spPr/>
      <dgm:t>
        <a:bodyPr/>
        <a:lstStyle/>
        <a:p>
          <a:endParaRPr lang="ru-RU"/>
        </a:p>
      </dgm:t>
    </dgm:pt>
    <dgm:pt modelId="{C9901938-8938-4AA3-9CB6-A82CC310DDAA}" type="sibTrans" cxnId="{70C6299B-90D0-4D08-979B-39661F47610A}">
      <dgm:prSet/>
      <dgm:spPr/>
      <dgm:t>
        <a:bodyPr/>
        <a:lstStyle/>
        <a:p>
          <a:endParaRPr lang="ru-RU"/>
        </a:p>
      </dgm:t>
    </dgm:pt>
    <dgm:pt modelId="{2CFC0DC0-6476-4056-9CFB-D6B8BB24056A}">
      <dgm:prSet phldrT="[Текст]" custT="1"/>
      <dgm:spPr/>
      <dgm:t>
        <a:bodyPr/>
        <a:lstStyle/>
        <a:p>
          <a:r>
            <a:rPr lang="ru-RU" sz="2800" dirty="0"/>
            <a:t>Совместная деятельность</a:t>
          </a:r>
        </a:p>
      </dgm:t>
    </dgm:pt>
    <dgm:pt modelId="{E6AAF10A-798C-4940-BE6C-8BE5DCC4D4B1}" type="parTrans" cxnId="{09B6EBAF-3E02-4072-9514-8394726BB10B}">
      <dgm:prSet/>
      <dgm:spPr/>
      <dgm:t>
        <a:bodyPr/>
        <a:lstStyle/>
        <a:p>
          <a:endParaRPr lang="ru-RU"/>
        </a:p>
      </dgm:t>
    </dgm:pt>
    <dgm:pt modelId="{D316BBFC-729B-44FE-8261-BC18A7D7F6BF}" type="sibTrans" cxnId="{09B6EBAF-3E02-4072-9514-8394726BB10B}">
      <dgm:prSet/>
      <dgm:spPr/>
      <dgm:t>
        <a:bodyPr/>
        <a:lstStyle/>
        <a:p>
          <a:endParaRPr lang="ru-RU"/>
        </a:p>
      </dgm:t>
    </dgm:pt>
    <dgm:pt modelId="{8616B317-6785-43EC-B440-AFB648ED6ED7}">
      <dgm:prSet phldrT="[Текст]" custT="1"/>
      <dgm:spPr/>
      <dgm:t>
        <a:bodyPr/>
        <a:lstStyle/>
        <a:p>
          <a:r>
            <a:rPr lang="ru-RU" sz="2800" dirty="0"/>
            <a:t>Универсальные регулятивные действия</a:t>
          </a:r>
        </a:p>
      </dgm:t>
    </dgm:pt>
    <dgm:pt modelId="{6AAB5D7B-B60B-44FF-9F55-1F5EE2538784}" type="parTrans" cxnId="{FB555985-CF72-4801-859E-920DA7360F3A}">
      <dgm:prSet/>
      <dgm:spPr/>
      <dgm:t>
        <a:bodyPr/>
        <a:lstStyle/>
        <a:p>
          <a:endParaRPr lang="ru-RU"/>
        </a:p>
      </dgm:t>
    </dgm:pt>
    <dgm:pt modelId="{FCE0C363-A920-4BC5-B7C4-BA38B510732F}" type="sibTrans" cxnId="{FB555985-CF72-4801-859E-920DA7360F3A}">
      <dgm:prSet/>
      <dgm:spPr/>
      <dgm:t>
        <a:bodyPr/>
        <a:lstStyle/>
        <a:p>
          <a:endParaRPr lang="ru-RU"/>
        </a:p>
      </dgm:t>
    </dgm:pt>
    <dgm:pt modelId="{74C39097-5584-492F-AFC2-E98004E89547}">
      <dgm:prSet phldrT="[Текст]" custT="1"/>
      <dgm:spPr/>
      <dgm:t>
        <a:bodyPr/>
        <a:lstStyle/>
        <a:p>
          <a:r>
            <a:rPr lang="ru-RU" sz="2800" dirty="0"/>
            <a:t>Самоорганизация</a:t>
          </a:r>
        </a:p>
      </dgm:t>
    </dgm:pt>
    <dgm:pt modelId="{99EC2C0A-C650-4C39-B468-610EAE213AB9}" type="parTrans" cxnId="{B8417B95-DCEE-4450-B3D6-B88DBA164636}">
      <dgm:prSet/>
      <dgm:spPr/>
      <dgm:t>
        <a:bodyPr/>
        <a:lstStyle/>
        <a:p>
          <a:endParaRPr lang="ru-RU"/>
        </a:p>
      </dgm:t>
    </dgm:pt>
    <dgm:pt modelId="{4BDB66E2-23E8-4D56-BAE4-1D9CCA798E68}" type="sibTrans" cxnId="{B8417B95-DCEE-4450-B3D6-B88DBA164636}">
      <dgm:prSet/>
      <dgm:spPr/>
      <dgm:t>
        <a:bodyPr/>
        <a:lstStyle/>
        <a:p>
          <a:endParaRPr lang="ru-RU"/>
        </a:p>
      </dgm:t>
    </dgm:pt>
    <dgm:pt modelId="{3A6D34FA-AC81-459A-83F3-CE94462AC51A}">
      <dgm:prSet phldrT="[Текст]" custT="1"/>
      <dgm:spPr/>
      <dgm:t>
        <a:bodyPr/>
        <a:lstStyle/>
        <a:p>
          <a:r>
            <a:rPr lang="ru-RU" sz="2800" dirty="0"/>
            <a:t>Принятие себя и других</a:t>
          </a:r>
        </a:p>
      </dgm:t>
    </dgm:pt>
    <dgm:pt modelId="{72E098A5-366F-48E5-800A-EE0E7B86639C}" type="parTrans" cxnId="{F45F5EA0-EAC3-4EA8-9CC5-5C09319DF132}">
      <dgm:prSet/>
      <dgm:spPr/>
      <dgm:t>
        <a:bodyPr/>
        <a:lstStyle/>
        <a:p>
          <a:endParaRPr lang="ru-RU"/>
        </a:p>
      </dgm:t>
    </dgm:pt>
    <dgm:pt modelId="{D18BCFA1-4D41-40EC-B282-0408224D4EB2}" type="sibTrans" cxnId="{F45F5EA0-EAC3-4EA8-9CC5-5C09319DF132}">
      <dgm:prSet/>
      <dgm:spPr/>
      <dgm:t>
        <a:bodyPr/>
        <a:lstStyle/>
        <a:p>
          <a:endParaRPr lang="ru-RU"/>
        </a:p>
      </dgm:t>
    </dgm:pt>
    <dgm:pt modelId="{CA0A0974-97F3-4B5D-B830-C44379480B6C}">
      <dgm:prSet phldrT="[Текст]" custT="1"/>
      <dgm:spPr/>
      <dgm:t>
        <a:bodyPr/>
        <a:lstStyle/>
        <a:p>
          <a:r>
            <a:rPr lang="ru-RU" sz="2800" dirty="0"/>
            <a:t>Базовые исследовательские действия</a:t>
          </a:r>
        </a:p>
      </dgm:t>
    </dgm:pt>
    <dgm:pt modelId="{8AA4B71F-A4FB-4E9D-981D-6BCC5199E346}" type="parTrans" cxnId="{33118FC0-CC7F-4A0E-A32B-627B4462DEDB}">
      <dgm:prSet/>
      <dgm:spPr/>
      <dgm:t>
        <a:bodyPr/>
        <a:lstStyle/>
        <a:p>
          <a:endParaRPr lang="ru-RU"/>
        </a:p>
      </dgm:t>
    </dgm:pt>
    <dgm:pt modelId="{C5BE3686-3B71-47D7-8CC6-12DFD2B72F2A}" type="sibTrans" cxnId="{33118FC0-CC7F-4A0E-A32B-627B4462DEDB}">
      <dgm:prSet/>
      <dgm:spPr/>
      <dgm:t>
        <a:bodyPr/>
        <a:lstStyle/>
        <a:p>
          <a:endParaRPr lang="ru-RU"/>
        </a:p>
      </dgm:t>
    </dgm:pt>
    <dgm:pt modelId="{620C3071-5BE5-4A69-95D3-CC81A550D7D0}">
      <dgm:prSet phldrT="[Текст]" custT="1"/>
      <dgm:spPr/>
      <dgm:t>
        <a:bodyPr/>
        <a:lstStyle/>
        <a:p>
          <a:r>
            <a:rPr lang="ru-RU" sz="2800" dirty="0"/>
            <a:t>Сотрудничество</a:t>
          </a:r>
        </a:p>
      </dgm:t>
    </dgm:pt>
    <dgm:pt modelId="{33D00F2B-7BCE-4BDE-A898-5157DB792DCC}" type="parTrans" cxnId="{47525E79-9DA7-4378-8313-26BA3185CAE4}">
      <dgm:prSet/>
      <dgm:spPr/>
      <dgm:t>
        <a:bodyPr/>
        <a:lstStyle/>
        <a:p>
          <a:endParaRPr lang="ru-RU"/>
        </a:p>
      </dgm:t>
    </dgm:pt>
    <dgm:pt modelId="{1703F1DC-99AB-4D43-BDB3-3E48DD9A55D0}" type="sibTrans" cxnId="{47525E79-9DA7-4378-8313-26BA3185CAE4}">
      <dgm:prSet/>
      <dgm:spPr/>
      <dgm:t>
        <a:bodyPr/>
        <a:lstStyle/>
        <a:p>
          <a:endParaRPr lang="ru-RU"/>
        </a:p>
      </dgm:t>
    </dgm:pt>
    <dgm:pt modelId="{70B1C6AD-1680-41CD-910C-464E7857EF31}">
      <dgm:prSet phldrT="[Текст]" custT="1"/>
      <dgm:spPr/>
      <dgm:t>
        <a:bodyPr/>
        <a:lstStyle/>
        <a:p>
          <a:r>
            <a:rPr lang="ru-RU" sz="2800" dirty="0"/>
            <a:t>Самоконтроль (рефлексия)</a:t>
          </a:r>
        </a:p>
      </dgm:t>
    </dgm:pt>
    <dgm:pt modelId="{DD5A29F0-3188-4970-B7DB-0C848E89D969}" type="parTrans" cxnId="{B2494967-8497-43E9-BA3D-6DBB09D35E7C}">
      <dgm:prSet/>
      <dgm:spPr/>
      <dgm:t>
        <a:bodyPr/>
        <a:lstStyle/>
        <a:p>
          <a:endParaRPr lang="ru-RU"/>
        </a:p>
      </dgm:t>
    </dgm:pt>
    <dgm:pt modelId="{C7FB7E23-6590-4D4B-9D29-9AD1E4D3F537}" type="sibTrans" cxnId="{B2494967-8497-43E9-BA3D-6DBB09D35E7C}">
      <dgm:prSet/>
      <dgm:spPr/>
      <dgm:t>
        <a:bodyPr/>
        <a:lstStyle/>
        <a:p>
          <a:endParaRPr lang="ru-RU"/>
        </a:p>
      </dgm:t>
    </dgm:pt>
    <dgm:pt modelId="{269880AB-577E-4F42-A299-5DB68D6DB939}">
      <dgm:prSet phldrT="[Текст]" custT="1"/>
      <dgm:spPr/>
      <dgm:t>
        <a:bodyPr/>
        <a:lstStyle/>
        <a:p>
          <a:r>
            <a:rPr lang="ru-RU" sz="2800" dirty="0"/>
            <a:t>Эмоциональный интеллект</a:t>
          </a:r>
        </a:p>
      </dgm:t>
    </dgm:pt>
    <dgm:pt modelId="{34613AE5-755C-428C-AD3F-2F7D85A497D7}" type="parTrans" cxnId="{B8BBFB20-6B96-446D-985B-55A3F0FDAA8C}">
      <dgm:prSet/>
      <dgm:spPr/>
      <dgm:t>
        <a:bodyPr/>
        <a:lstStyle/>
        <a:p>
          <a:endParaRPr lang="ru-RU"/>
        </a:p>
      </dgm:t>
    </dgm:pt>
    <dgm:pt modelId="{5EFC31B8-2E91-473B-B1A0-48C8AD7FDD5F}" type="sibTrans" cxnId="{B8BBFB20-6B96-446D-985B-55A3F0FDAA8C}">
      <dgm:prSet/>
      <dgm:spPr/>
      <dgm:t>
        <a:bodyPr/>
        <a:lstStyle/>
        <a:p>
          <a:endParaRPr lang="ru-RU"/>
        </a:p>
      </dgm:t>
    </dgm:pt>
    <dgm:pt modelId="{03617E1B-73A4-4C58-988E-24E841385232}" type="pres">
      <dgm:prSet presAssocID="{A2A9E49F-9109-4F21-A1A3-6548CACAEC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B0C44C-B890-447C-A6EB-9DCF67FA9992}" type="pres">
      <dgm:prSet presAssocID="{B16D206A-9B25-4D1E-90CB-608ECDF10716}" presName="linNode" presStyleCnt="0"/>
      <dgm:spPr/>
    </dgm:pt>
    <dgm:pt modelId="{2B57D15F-9B02-45EE-B085-18E77D08DF97}" type="pres">
      <dgm:prSet presAssocID="{B16D206A-9B25-4D1E-90CB-608ECDF1071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FFD0F-F332-4180-8F6C-1AFF8083AB08}" type="pres">
      <dgm:prSet presAssocID="{B16D206A-9B25-4D1E-90CB-608ECDF1071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B25F9-42D2-4086-A272-8A1127B63787}" type="pres">
      <dgm:prSet presAssocID="{AFDA33B1-5798-47A1-9387-5B71C86D51C9}" presName="sp" presStyleCnt="0"/>
      <dgm:spPr/>
    </dgm:pt>
    <dgm:pt modelId="{9ABE7C2B-6A6C-4A4C-A03D-00796893AB90}" type="pres">
      <dgm:prSet presAssocID="{7C681AD6-15A9-448F-93FF-9CC5CC848DCC}" presName="linNode" presStyleCnt="0"/>
      <dgm:spPr/>
    </dgm:pt>
    <dgm:pt modelId="{569EA173-3D3D-4169-B32B-65EFE4FF992D}" type="pres">
      <dgm:prSet presAssocID="{7C681AD6-15A9-448F-93FF-9CC5CC848DC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0B21C-7648-45D1-AFC9-7BE0CCC3C365}" type="pres">
      <dgm:prSet presAssocID="{7C681AD6-15A9-448F-93FF-9CC5CC848DC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DFB29-CBC0-43AA-83D7-65D4810A54C8}" type="pres">
      <dgm:prSet presAssocID="{5504E976-0EF3-44B5-9EBE-5EFDA8D85632}" presName="sp" presStyleCnt="0"/>
      <dgm:spPr/>
    </dgm:pt>
    <dgm:pt modelId="{ED675474-1861-4A12-85AE-71B24E4FD642}" type="pres">
      <dgm:prSet presAssocID="{8616B317-6785-43EC-B440-AFB648ED6ED7}" presName="linNode" presStyleCnt="0"/>
      <dgm:spPr/>
    </dgm:pt>
    <dgm:pt modelId="{3B205388-EE00-4CC5-AB45-2569863904E6}" type="pres">
      <dgm:prSet presAssocID="{8616B317-6785-43EC-B440-AFB648ED6ED7}" presName="parentText" presStyleLbl="node1" presStyleIdx="2" presStyleCnt="3" custScaleY="1128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4DF7C-A0D4-4048-8E4F-5C7D5F3465E5}" type="pres">
      <dgm:prSet presAssocID="{8616B317-6785-43EC-B440-AFB648ED6ED7}" presName="descendantText" presStyleLbl="alignAccFollowNode1" presStyleIdx="2" presStyleCnt="3" custScaleY="123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B6EBAF-3E02-4072-9514-8394726BB10B}" srcId="{7C681AD6-15A9-448F-93FF-9CC5CC848DCC}" destId="{2CFC0DC0-6476-4056-9CFB-D6B8BB24056A}" srcOrd="1" destOrd="0" parTransId="{E6AAF10A-798C-4940-BE6C-8BE5DCC4D4B1}" sibTransId="{D316BBFC-729B-44FE-8261-BC18A7D7F6BF}"/>
    <dgm:cxn modelId="{09543196-DA74-45C1-BCFE-CAA22A05C985}" type="presOf" srcId="{7C681AD6-15A9-448F-93FF-9CC5CC848DCC}" destId="{569EA173-3D3D-4169-B32B-65EFE4FF992D}" srcOrd="0" destOrd="0" presId="urn:microsoft.com/office/officeart/2005/8/layout/vList5"/>
    <dgm:cxn modelId="{A704A0D0-1A4F-44CE-930A-4BA2C493B2FF}" type="presOf" srcId="{74C39097-5584-492F-AFC2-E98004E89547}" destId="{DB44DF7C-A0D4-4048-8E4F-5C7D5F3465E5}" srcOrd="0" destOrd="0" presId="urn:microsoft.com/office/officeart/2005/8/layout/vList5"/>
    <dgm:cxn modelId="{B4F7726A-7F51-416C-9D5D-5107791A5F8C}" type="presOf" srcId="{620C3071-5BE5-4A69-95D3-CC81A550D7D0}" destId="{AAB0B21C-7648-45D1-AFC9-7BE0CCC3C365}" srcOrd="0" destOrd="2" presId="urn:microsoft.com/office/officeart/2005/8/layout/vList5"/>
    <dgm:cxn modelId="{AB6CCC31-54BE-4831-A6F5-B3E739A0EB25}" type="presOf" srcId="{CA0A0974-97F3-4B5D-B830-C44379480B6C}" destId="{2F3FFD0F-F332-4180-8F6C-1AFF8083AB08}" srcOrd="0" destOrd="1" presId="urn:microsoft.com/office/officeart/2005/8/layout/vList5"/>
    <dgm:cxn modelId="{E385F3C8-81A5-4426-B0FB-5DA7A6B0A784}" type="presOf" srcId="{3A6D34FA-AC81-459A-83F3-CE94462AC51A}" destId="{DB44DF7C-A0D4-4048-8E4F-5C7D5F3465E5}" srcOrd="0" destOrd="3" presId="urn:microsoft.com/office/officeart/2005/8/layout/vList5"/>
    <dgm:cxn modelId="{7785861A-A7B7-4EA1-B430-BDBEF24FBBE6}" type="presOf" srcId="{70B1C6AD-1680-41CD-910C-464E7857EF31}" destId="{DB44DF7C-A0D4-4048-8E4F-5C7D5F3465E5}" srcOrd="0" destOrd="1" presId="urn:microsoft.com/office/officeart/2005/8/layout/vList5"/>
    <dgm:cxn modelId="{FB555985-CF72-4801-859E-920DA7360F3A}" srcId="{A2A9E49F-9109-4F21-A1A3-6548CACAECE3}" destId="{8616B317-6785-43EC-B440-AFB648ED6ED7}" srcOrd="2" destOrd="0" parTransId="{6AAB5D7B-B60B-44FF-9F55-1F5EE2538784}" sibTransId="{FCE0C363-A920-4BC5-B7C4-BA38B510732F}"/>
    <dgm:cxn modelId="{E3D8AAB3-33C0-4CA3-9673-A61567D7300B}" srcId="{A2A9E49F-9109-4F21-A1A3-6548CACAECE3}" destId="{B16D206A-9B25-4D1E-90CB-608ECDF10716}" srcOrd="0" destOrd="0" parTransId="{5ACE1CCD-A565-4BEA-ADC6-5F74E73BE495}" sibTransId="{AFDA33B1-5798-47A1-9387-5B71C86D51C9}"/>
    <dgm:cxn modelId="{69AE8EDB-C524-453A-9FE9-1ADFF3E88AD8}" type="presOf" srcId="{A2A9E49F-9109-4F21-A1A3-6548CACAECE3}" destId="{03617E1B-73A4-4C58-988E-24E841385232}" srcOrd="0" destOrd="0" presId="urn:microsoft.com/office/officeart/2005/8/layout/vList5"/>
    <dgm:cxn modelId="{29A21D30-B045-45AE-8087-40E93BD19CCC}" srcId="{B16D206A-9B25-4D1E-90CB-608ECDF10716}" destId="{727866C3-C125-49D6-8166-F8DAB8A15347}" srcOrd="2" destOrd="0" parTransId="{15F08A1A-66F5-4CE2-97C0-78F0E5C9B474}" sibTransId="{CCF218E3-1A72-4F92-B334-C4B2A891BF1E}"/>
    <dgm:cxn modelId="{70C6299B-90D0-4D08-979B-39661F47610A}" srcId="{7C681AD6-15A9-448F-93FF-9CC5CC848DCC}" destId="{C68C1A09-AA61-4FFF-971C-60841D061AD0}" srcOrd="0" destOrd="0" parTransId="{3E412BE7-A55C-42DB-8A64-E812259D87B0}" sibTransId="{C9901938-8938-4AA3-9CB6-A82CC310DDAA}"/>
    <dgm:cxn modelId="{BA74662E-5E29-412B-A301-9FE28B1C46C4}" type="presOf" srcId="{C68C1A09-AA61-4FFF-971C-60841D061AD0}" destId="{AAB0B21C-7648-45D1-AFC9-7BE0CCC3C365}" srcOrd="0" destOrd="0" presId="urn:microsoft.com/office/officeart/2005/8/layout/vList5"/>
    <dgm:cxn modelId="{12B44612-7DA3-4FD2-96B4-8654269D53B9}" type="presOf" srcId="{647DEF92-947A-46FA-96F1-918ACC6FE67F}" destId="{2F3FFD0F-F332-4180-8F6C-1AFF8083AB08}" srcOrd="0" destOrd="0" presId="urn:microsoft.com/office/officeart/2005/8/layout/vList5"/>
    <dgm:cxn modelId="{47525E79-9DA7-4378-8313-26BA3185CAE4}" srcId="{7C681AD6-15A9-448F-93FF-9CC5CC848DCC}" destId="{620C3071-5BE5-4A69-95D3-CC81A550D7D0}" srcOrd="2" destOrd="0" parTransId="{33D00F2B-7BCE-4BDE-A898-5157DB792DCC}" sibTransId="{1703F1DC-99AB-4D43-BDB3-3E48DD9A55D0}"/>
    <dgm:cxn modelId="{4E683BD2-DDB7-4D03-9AF7-5F366A97F4AF}" srcId="{A2A9E49F-9109-4F21-A1A3-6548CACAECE3}" destId="{7C681AD6-15A9-448F-93FF-9CC5CC848DCC}" srcOrd="1" destOrd="0" parTransId="{077B5807-2C5E-4353-9F43-DCE3C9EFDDC4}" sibTransId="{5504E976-0EF3-44B5-9EBE-5EFDA8D85632}"/>
    <dgm:cxn modelId="{20499A90-CE2D-4FB8-8640-878DD590C498}" type="presOf" srcId="{2CFC0DC0-6476-4056-9CFB-D6B8BB24056A}" destId="{AAB0B21C-7648-45D1-AFC9-7BE0CCC3C365}" srcOrd="0" destOrd="1" presId="urn:microsoft.com/office/officeart/2005/8/layout/vList5"/>
    <dgm:cxn modelId="{BF011823-BE38-4686-8A1B-9FC6B05C078F}" type="presOf" srcId="{8616B317-6785-43EC-B440-AFB648ED6ED7}" destId="{3B205388-EE00-4CC5-AB45-2569863904E6}" srcOrd="0" destOrd="0" presId="urn:microsoft.com/office/officeart/2005/8/layout/vList5"/>
    <dgm:cxn modelId="{D694F328-EAA1-4080-ADF9-9D2E381D95F1}" type="presOf" srcId="{B16D206A-9B25-4D1E-90CB-608ECDF10716}" destId="{2B57D15F-9B02-45EE-B085-18E77D08DF97}" srcOrd="0" destOrd="0" presId="urn:microsoft.com/office/officeart/2005/8/layout/vList5"/>
    <dgm:cxn modelId="{F45F5EA0-EAC3-4EA8-9CC5-5C09319DF132}" srcId="{8616B317-6785-43EC-B440-AFB648ED6ED7}" destId="{3A6D34FA-AC81-459A-83F3-CE94462AC51A}" srcOrd="3" destOrd="0" parTransId="{72E098A5-366F-48E5-800A-EE0E7B86639C}" sibTransId="{D18BCFA1-4D41-40EC-B282-0408224D4EB2}"/>
    <dgm:cxn modelId="{006269AA-CE2B-4AAB-89D5-F4C14EE8A10F}" type="presOf" srcId="{269880AB-577E-4F42-A299-5DB68D6DB939}" destId="{DB44DF7C-A0D4-4048-8E4F-5C7D5F3465E5}" srcOrd="0" destOrd="2" presId="urn:microsoft.com/office/officeart/2005/8/layout/vList5"/>
    <dgm:cxn modelId="{CACB841A-67B2-493B-80D4-71F5C3622BDB}" srcId="{B16D206A-9B25-4D1E-90CB-608ECDF10716}" destId="{647DEF92-947A-46FA-96F1-918ACC6FE67F}" srcOrd="0" destOrd="0" parTransId="{673A144E-359D-4DD7-8F0F-9E59313AB7F2}" sibTransId="{6B37BBD4-CCA9-4A48-91C8-D763E01C5D1B}"/>
    <dgm:cxn modelId="{B2494967-8497-43E9-BA3D-6DBB09D35E7C}" srcId="{8616B317-6785-43EC-B440-AFB648ED6ED7}" destId="{70B1C6AD-1680-41CD-910C-464E7857EF31}" srcOrd="1" destOrd="0" parTransId="{DD5A29F0-3188-4970-B7DB-0C848E89D969}" sibTransId="{C7FB7E23-6590-4D4B-9D29-9AD1E4D3F537}"/>
    <dgm:cxn modelId="{B8BBFB20-6B96-446D-985B-55A3F0FDAA8C}" srcId="{8616B317-6785-43EC-B440-AFB648ED6ED7}" destId="{269880AB-577E-4F42-A299-5DB68D6DB939}" srcOrd="2" destOrd="0" parTransId="{34613AE5-755C-428C-AD3F-2F7D85A497D7}" sibTransId="{5EFC31B8-2E91-473B-B1A0-48C8AD7FDD5F}"/>
    <dgm:cxn modelId="{33118FC0-CC7F-4A0E-A32B-627B4462DEDB}" srcId="{B16D206A-9B25-4D1E-90CB-608ECDF10716}" destId="{CA0A0974-97F3-4B5D-B830-C44379480B6C}" srcOrd="1" destOrd="0" parTransId="{8AA4B71F-A4FB-4E9D-981D-6BCC5199E346}" sibTransId="{C5BE3686-3B71-47D7-8CC6-12DFD2B72F2A}"/>
    <dgm:cxn modelId="{B8417B95-DCEE-4450-B3D6-B88DBA164636}" srcId="{8616B317-6785-43EC-B440-AFB648ED6ED7}" destId="{74C39097-5584-492F-AFC2-E98004E89547}" srcOrd="0" destOrd="0" parTransId="{99EC2C0A-C650-4C39-B468-610EAE213AB9}" sibTransId="{4BDB66E2-23E8-4D56-BAE4-1D9CCA798E68}"/>
    <dgm:cxn modelId="{A8790DFB-26A3-4671-B5E4-F19D6C07E149}" type="presOf" srcId="{727866C3-C125-49D6-8166-F8DAB8A15347}" destId="{2F3FFD0F-F332-4180-8F6C-1AFF8083AB08}" srcOrd="0" destOrd="2" presId="urn:microsoft.com/office/officeart/2005/8/layout/vList5"/>
    <dgm:cxn modelId="{6547D250-4431-4484-935D-08BE1D1CA75E}" type="presParOf" srcId="{03617E1B-73A4-4C58-988E-24E841385232}" destId="{70B0C44C-B890-447C-A6EB-9DCF67FA9992}" srcOrd="0" destOrd="0" presId="urn:microsoft.com/office/officeart/2005/8/layout/vList5"/>
    <dgm:cxn modelId="{8739AA7E-923D-422A-95D6-4A18E9328E17}" type="presParOf" srcId="{70B0C44C-B890-447C-A6EB-9DCF67FA9992}" destId="{2B57D15F-9B02-45EE-B085-18E77D08DF97}" srcOrd="0" destOrd="0" presId="urn:microsoft.com/office/officeart/2005/8/layout/vList5"/>
    <dgm:cxn modelId="{02116018-FB94-46BB-B0A0-2CE6A88D2B67}" type="presParOf" srcId="{70B0C44C-B890-447C-A6EB-9DCF67FA9992}" destId="{2F3FFD0F-F332-4180-8F6C-1AFF8083AB08}" srcOrd="1" destOrd="0" presId="urn:microsoft.com/office/officeart/2005/8/layout/vList5"/>
    <dgm:cxn modelId="{33BB54F9-08DB-40C8-9A2A-70EA94DA9331}" type="presParOf" srcId="{03617E1B-73A4-4C58-988E-24E841385232}" destId="{975B25F9-42D2-4086-A272-8A1127B63787}" srcOrd="1" destOrd="0" presId="urn:microsoft.com/office/officeart/2005/8/layout/vList5"/>
    <dgm:cxn modelId="{7B903A4F-21B9-4ECA-AF51-5E2133CC15F4}" type="presParOf" srcId="{03617E1B-73A4-4C58-988E-24E841385232}" destId="{9ABE7C2B-6A6C-4A4C-A03D-00796893AB90}" srcOrd="2" destOrd="0" presId="urn:microsoft.com/office/officeart/2005/8/layout/vList5"/>
    <dgm:cxn modelId="{F4B56851-FFEC-4C68-BD82-F31544111BF1}" type="presParOf" srcId="{9ABE7C2B-6A6C-4A4C-A03D-00796893AB90}" destId="{569EA173-3D3D-4169-B32B-65EFE4FF992D}" srcOrd="0" destOrd="0" presId="urn:microsoft.com/office/officeart/2005/8/layout/vList5"/>
    <dgm:cxn modelId="{8CA54A91-ABFE-4E85-A491-D965DBD48130}" type="presParOf" srcId="{9ABE7C2B-6A6C-4A4C-A03D-00796893AB90}" destId="{AAB0B21C-7648-45D1-AFC9-7BE0CCC3C365}" srcOrd="1" destOrd="0" presId="urn:microsoft.com/office/officeart/2005/8/layout/vList5"/>
    <dgm:cxn modelId="{79AEE4F5-8E4C-44B0-BDBB-6A347446F6CE}" type="presParOf" srcId="{03617E1B-73A4-4C58-988E-24E841385232}" destId="{51BDFB29-CBC0-43AA-83D7-65D4810A54C8}" srcOrd="3" destOrd="0" presId="urn:microsoft.com/office/officeart/2005/8/layout/vList5"/>
    <dgm:cxn modelId="{8538505B-3A65-437C-8BB3-0270152CD9FE}" type="presParOf" srcId="{03617E1B-73A4-4C58-988E-24E841385232}" destId="{ED675474-1861-4A12-85AE-71B24E4FD642}" srcOrd="4" destOrd="0" presId="urn:microsoft.com/office/officeart/2005/8/layout/vList5"/>
    <dgm:cxn modelId="{501F3D99-1B99-459A-804B-D6A9AA19CAD7}" type="presParOf" srcId="{ED675474-1861-4A12-85AE-71B24E4FD642}" destId="{3B205388-EE00-4CC5-AB45-2569863904E6}" srcOrd="0" destOrd="0" presId="urn:microsoft.com/office/officeart/2005/8/layout/vList5"/>
    <dgm:cxn modelId="{D6992DE5-7136-41B3-913F-B6AADBB6C1C9}" type="presParOf" srcId="{ED675474-1861-4A12-85AE-71B24E4FD642}" destId="{DB44DF7C-A0D4-4048-8E4F-5C7D5F3465E5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FFD0F-F332-4180-8F6C-1AFF8083AB08}">
      <dsp:nvSpPr>
        <dsp:cNvPr id="0" name=""/>
        <dsp:cNvSpPr/>
      </dsp:nvSpPr>
      <dsp:spPr>
        <a:xfrm rot="5400000">
          <a:off x="6975557" y="-2716084"/>
          <a:ext cx="1450195" cy="72476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Базовые логические действия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Базовые исследовательские действия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Работа с информацией</a:t>
          </a:r>
        </a:p>
      </dsp:txBody>
      <dsp:txXfrm rot="-5400000">
        <a:off x="4076818" y="253448"/>
        <a:ext cx="7176881" cy="1308609"/>
      </dsp:txXfrm>
    </dsp:sp>
    <dsp:sp modelId="{2B57D15F-9B02-45EE-B085-18E77D08DF97}">
      <dsp:nvSpPr>
        <dsp:cNvPr id="0" name=""/>
        <dsp:cNvSpPr/>
      </dsp:nvSpPr>
      <dsp:spPr>
        <a:xfrm>
          <a:off x="0" y="1381"/>
          <a:ext cx="4076817" cy="1812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Универсальные познавательные действия</a:t>
          </a:r>
        </a:p>
      </dsp:txBody>
      <dsp:txXfrm>
        <a:off x="88491" y="89872"/>
        <a:ext cx="3899835" cy="1635761"/>
      </dsp:txXfrm>
    </dsp:sp>
    <dsp:sp modelId="{AAB0B21C-7648-45D1-AFC9-7BE0CCC3C365}">
      <dsp:nvSpPr>
        <dsp:cNvPr id="0" name=""/>
        <dsp:cNvSpPr/>
      </dsp:nvSpPr>
      <dsp:spPr>
        <a:xfrm rot="5400000">
          <a:off x="6975557" y="-812703"/>
          <a:ext cx="1450195" cy="72476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Общение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Совместная деятельность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Сотрудничество</a:t>
          </a:r>
        </a:p>
      </dsp:txBody>
      <dsp:txXfrm rot="-5400000">
        <a:off x="4076818" y="2156829"/>
        <a:ext cx="7176881" cy="1308609"/>
      </dsp:txXfrm>
    </dsp:sp>
    <dsp:sp modelId="{569EA173-3D3D-4169-B32B-65EFE4FF992D}">
      <dsp:nvSpPr>
        <dsp:cNvPr id="0" name=""/>
        <dsp:cNvSpPr/>
      </dsp:nvSpPr>
      <dsp:spPr>
        <a:xfrm>
          <a:off x="0" y="1904762"/>
          <a:ext cx="4076817" cy="1812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Универсальные коммуникативные действия</a:t>
          </a:r>
        </a:p>
      </dsp:txBody>
      <dsp:txXfrm>
        <a:off x="88491" y="1993253"/>
        <a:ext cx="3899835" cy="1635761"/>
      </dsp:txXfrm>
    </dsp:sp>
    <dsp:sp modelId="{DB44DF7C-A0D4-4048-8E4F-5C7D5F3465E5}">
      <dsp:nvSpPr>
        <dsp:cNvPr id="0" name=""/>
        <dsp:cNvSpPr/>
      </dsp:nvSpPr>
      <dsp:spPr>
        <a:xfrm rot="5400000">
          <a:off x="6794818" y="1210920"/>
          <a:ext cx="1796632" cy="72405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Самоорганизация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Самоконтроль (рефлексия)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Эмоциональный интеллект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Принятие себя и других</a:t>
          </a:r>
        </a:p>
      </dsp:txBody>
      <dsp:txXfrm rot="-5400000">
        <a:off x="4072836" y="4020606"/>
        <a:ext cx="7152893" cy="1621224"/>
      </dsp:txXfrm>
    </dsp:sp>
    <dsp:sp modelId="{3B205388-EE00-4CC5-AB45-2569863904E6}">
      <dsp:nvSpPr>
        <dsp:cNvPr id="0" name=""/>
        <dsp:cNvSpPr/>
      </dsp:nvSpPr>
      <dsp:spPr>
        <a:xfrm>
          <a:off x="0" y="3808143"/>
          <a:ext cx="4072835" cy="204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Универсальные регулятивные действия</a:t>
          </a:r>
        </a:p>
      </dsp:txBody>
      <dsp:txXfrm>
        <a:off x="99885" y="3908028"/>
        <a:ext cx="3873065" cy="1846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4E6FF-F603-4686-AF7F-61C60F32D95B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E06DA-318E-452A-826D-F707406F7D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39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65F7-C009-4C3E-AAC3-578E41D9CE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5437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2CE7D-6D8E-411C-A483-F0E251A67F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877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2CE7D-6D8E-411C-A483-F0E251A67F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108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2CE7D-6D8E-411C-A483-F0E251A67F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802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2CE7D-6D8E-411C-A483-F0E251A67F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5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65F7-C009-4C3E-AAC3-578E41D9CEA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72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65F7-C009-4C3E-AAC3-578E41D9CEA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513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65F7-C009-4C3E-AAC3-578E41D9CEA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7326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65F7-C009-4C3E-AAC3-578E41D9CEA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568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265F7-C009-4C3E-AAC3-578E41D9CEA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851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2CE7D-6D8E-411C-A483-F0E251A67F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661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2CE7D-6D8E-411C-A483-F0E251A67F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028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2CE7D-6D8E-411C-A483-F0E251A67F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09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34A6955-EE9C-670C-14A7-208125579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F1850-C525-4CAE-9813-61B33C344FA8}" type="datetimeFigureOut">
              <a:rPr lang="ru-RU" altLang="ru-RU"/>
              <a:pPr>
                <a:defRPr/>
              </a:pPr>
              <a:t>09.11.2023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0FFE2FD-DD6C-990B-A81A-0C8447D66E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845DE9B-AB68-647A-9E57-420A0A7F9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1DEE2-805B-42AC-ACE3-2A446832C7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9991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CE16F4B-CBA9-ACF9-B206-D258E85637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9CE9F-16C1-4FF3-AD05-53C4283E6543}" type="datetimeFigureOut">
              <a:rPr lang="ru-RU" altLang="ru-RU"/>
              <a:pPr>
                <a:defRPr/>
              </a:pPr>
              <a:t>09.11.2023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DAF0B9A-B812-722D-97CB-50EB03300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E33231-7DD0-7DD6-E340-5BED8CCC6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7C294-D494-4F6E-9CBD-CD127431FA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2793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5F4CA55-C9FF-2125-A036-4F61B5018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5EB1B-07AE-49AD-9BEA-3324B17CE440}" type="datetimeFigureOut">
              <a:rPr lang="ru-RU" altLang="ru-RU"/>
              <a:pPr>
                <a:defRPr/>
              </a:pPr>
              <a:t>09.11.2023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79C120A-DD7A-C1E4-3172-214BF7EAF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51265F7-2071-391D-72ED-4A5CC9CF4F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B923F-8209-43DB-AA97-85C93D511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0978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311D7BF-22B3-F223-9997-85DA08693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F321B-6985-4488-A7BA-088E3645E0E0}" type="datetimeFigureOut">
              <a:rPr lang="ru-RU" altLang="ru-RU"/>
              <a:pPr>
                <a:defRPr/>
              </a:pPr>
              <a:t>09.11.2023</a:t>
            </a:fld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CB8E080-65AB-D79C-F90F-395DA88EFD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508075B-6FE1-8DEC-BB01-849C5C831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21267-D34F-4685-8171-98C95191DE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8465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90D165A-BD6E-E643-7426-2017F7F57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3229D-9DCC-40EF-A140-4F5C2B1F30E9}" type="datetimeFigureOut">
              <a:rPr lang="ru-RU" altLang="ru-RU"/>
              <a:pPr>
                <a:defRPr/>
              </a:pPr>
              <a:t>09.11.2023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655516B-8388-B157-3E17-A23D50C54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1168678-2C72-2D17-BF8B-36201CB4F0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4496D-2612-488F-8547-A36CAEBBBE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4292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CC81FA3-3F8D-1A78-CC43-B8162BCB9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F3CA0-59E2-4E3A-8F5B-DCD454071498}" type="datetimeFigureOut">
              <a:rPr lang="ru-RU" altLang="ru-RU"/>
              <a:pPr>
                <a:defRPr/>
              </a:pPr>
              <a:t>09.11.2023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8006369-7FCC-33D2-F716-6D1CD4336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96C52B7-CC47-64BE-C614-BA6C655AF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B6C6-4E84-41B9-96C1-C9353AC321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4331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9DADFBC-1289-2304-193C-F4DE305522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4690-B39E-466C-9D14-908E47887D23}" type="datetimeFigureOut">
              <a:rPr lang="ru-RU" altLang="ru-RU"/>
              <a:pPr>
                <a:defRPr/>
              </a:pPr>
              <a:t>09.11.2023</a:t>
            </a:fld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436F5C6-A1DD-984D-9EC7-9F7DFA369A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369822D-0611-B24D-87C8-47CC710D9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10440-38C8-415C-A5FF-77DC8F219E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5780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9341FDD6-A8BB-A6BE-D9C4-219585671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3DB1-D7AE-4E73-BB11-E2DE0427B6E3}" type="datetimeFigureOut">
              <a:rPr lang="ru-RU" altLang="ru-RU"/>
              <a:pPr>
                <a:defRPr/>
              </a:pPr>
              <a:t>09.11.2023</a:t>
            </a:fld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24FEC137-E02E-CCC8-BA8D-6ED3C09E0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C5067FC-AA05-F6A7-1BE1-988B897E6A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FEEAB-5231-411F-BB14-DF3F88797E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3148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E49FC3C-64F8-A227-2E52-D1172D78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993FE-368C-48B8-89C7-E4FC24F580DA}" type="datetimeFigureOut">
              <a:rPr lang="ru-RU" altLang="ru-RU"/>
              <a:pPr>
                <a:defRPr/>
              </a:pPr>
              <a:t>09.11.2023</a:t>
            </a:fld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E6EA8B0-8471-188F-D12D-26CDA23DC8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FF832E59-D524-C2BE-0C4B-B05211F08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F6D8-3363-4EF8-852B-98A6BE6109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9934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5CB2B72-C99C-2818-F9EE-8D855A996E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169B-FC8A-4EAB-BA97-E686EF3E2C7E}" type="datetimeFigureOut">
              <a:rPr lang="ru-RU" altLang="ru-RU"/>
              <a:pPr>
                <a:defRPr/>
              </a:pPr>
              <a:t>09.11.2023</a:t>
            </a:fld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4B95CEE9-4CAE-E646-EBBF-06A0576BA7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0E0AB7C-0C6D-1F8B-77D2-E8C8376C0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4400D-18AA-45DB-84D8-0CBF85E822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1214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133E9FF-CD89-3CA6-3BE0-1573CA11BF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84BF6-71C9-49F4-AD1A-AD1F77EDA547}" type="datetimeFigureOut">
              <a:rPr lang="ru-RU" altLang="ru-RU"/>
              <a:pPr>
                <a:defRPr/>
              </a:pPr>
              <a:t>09.11.2023</a:t>
            </a:fld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601AFF4-A24B-FEC5-6D73-4127DA2E43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17CBA7D-01FB-636F-24A1-2F82010F2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6A7DD-2C46-4CA4-A0F6-897F719E64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8901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F0D06F8-3B24-AA62-932D-57DA32CFDB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669E1-1131-4813-B72C-DB63D75F4AA8}" type="datetimeFigureOut">
              <a:rPr lang="ru-RU" altLang="ru-RU"/>
              <a:pPr>
                <a:defRPr/>
              </a:pPr>
              <a:t>09.11.2023</a:t>
            </a:fld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5278B0-13E6-F577-ABE4-96F3FC5E73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990ABE1-0FB7-0D5A-E534-EE995193A7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28887-1F56-4DD3-97F2-32DA569A87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6573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922A3FD5-29B3-83B9-C84D-6D33A3D25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4A7561A7-A4E2-054F-EDDA-5478B3E7B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86372" name="Rectangle 4">
            <a:extLst>
              <a:ext uri="{FF2B5EF4-FFF2-40B4-BE49-F238E27FC236}">
                <a16:creationId xmlns="" xmlns:a16="http://schemas.microsoft.com/office/drawing/2014/main" id="{348F2899-1966-766B-A297-B414BBA848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969C50F0-618D-4614-AD0B-CB2B18D381EB}" type="datetimeFigureOut">
              <a:rPr lang="ru-RU" altLang="ru-RU"/>
              <a:pPr>
                <a:defRPr/>
              </a:pPr>
              <a:t>09.11.2023</a:t>
            </a:fld>
            <a:endParaRPr lang="ru-RU" altLang="ru-RU"/>
          </a:p>
        </p:txBody>
      </p:sp>
      <p:sp>
        <p:nvSpPr>
          <p:cNvPr id="186373" name="Rectangle 5">
            <a:extLst>
              <a:ext uri="{FF2B5EF4-FFF2-40B4-BE49-F238E27FC236}">
                <a16:creationId xmlns="" xmlns:a16="http://schemas.microsoft.com/office/drawing/2014/main" id="{24E413FC-88E7-C9B8-EBBC-AF14EF9D22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6374" name="Rectangle 6">
            <a:extLst>
              <a:ext uri="{FF2B5EF4-FFF2-40B4-BE49-F238E27FC236}">
                <a16:creationId xmlns="" xmlns:a16="http://schemas.microsoft.com/office/drawing/2014/main" id="{A460A67F-46F4-548B-F7F4-4186B31C74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7C4BA4B-A05D-4F6D-9B43-8DBA3B8F20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1739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94831BCC-9361-2BCF-14A0-0597D96F3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473" y="848307"/>
            <a:ext cx="10633017" cy="270642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ФУНКЦИОНАЛЬНОЙ ГРАМОТНОСТИ В ПРОЦЕССЕ ОБУЧЕНИЯ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A5AF531-1173-4A04-BD06-88DAA5DAE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0314" y="4353931"/>
            <a:ext cx="8300842" cy="1655762"/>
          </a:xfrm>
        </p:spPr>
        <p:txBody>
          <a:bodyPr>
            <a:normAutofit lnSpcReduction="10000"/>
          </a:bodyPr>
          <a:lstStyle/>
          <a:p>
            <a:pPr algn="just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Татьяна Петровна учитель физики МБОУ «Гимназия «Юридическая» г.Волгодонска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</a:t>
            </a:r>
          </a:p>
        </p:txBody>
      </p:sp>
    </p:spTree>
    <p:extLst>
      <p:ext uri="{BB962C8B-B14F-4D97-AF65-F5344CB8AC3E}">
        <p14:creationId xmlns="" xmlns:p14="http://schemas.microsoft.com/office/powerpoint/2010/main" val="39109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BC83D369-14A9-69BC-630C-8B8FF4FE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99" y="427064"/>
            <a:ext cx="10340889" cy="1263624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включают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="" xmlns:a16="http://schemas.microsoft.com/office/drawing/2014/main" id="{24CA9EE1-439A-3C7C-1C95-40C9500D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825625"/>
            <a:ext cx="10950222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обучающимися в ходе изучения учебного предмета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знаний, умений и  способов действий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специфических для соответствующей предметной области;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типа мышления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 по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знания, его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интерпретации,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преобразованию и применению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учебных ситуациях, в том числе при создании учебных и социальных проектов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22381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BC83D369-14A9-69BC-630C-8B8FF4FE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99" y="427064"/>
            <a:ext cx="10340889" cy="126362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функциональной грамотности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8257E2DA-342F-C980-3851-5C7BBBA28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0" y="1825625"/>
            <a:ext cx="8647113" cy="4351338"/>
          </a:xfrm>
        </p:spPr>
        <p:txBody>
          <a:bodyPr/>
          <a:lstStyle/>
          <a:p>
            <a:r>
              <a:rPr lang="ru-RU" sz="3200" dirty="0">
                <a:solidFill>
                  <a:schemeClr val="tx2"/>
                </a:solidFill>
              </a:rPr>
              <a:t>Читательская грамотность</a:t>
            </a:r>
          </a:p>
          <a:p>
            <a:r>
              <a:rPr lang="ru-RU" altLang="ru-RU" sz="3200" dirty="0">
                <a:solidFill>
                  <a:srgbClr val="002060"/>
                </a:solidFill>
              </a:rPr>
              <a:t>Математическая </a:t>
            </a:r>
            <a:r>
              <a:rPr lang="ru-RU" altLang="ru-RU" sz="3200" dirty="0" smtClean="0">
                <a:solidFill>
                  <a:srgbClr val="002060"/>
                </a:solidFill>
              </a:rPr>
              <a:t>грамотность</a:t>
            </a:r>
          </a:p>
          <a:p>
            <a:r>
              <a:rPr lang="ru-RU" altLang="ru-RU" sz="3200" b="1" dirty="0" err="1" smtClean="0">
                <a:solidFill>
                  <a:srgbClr val="CC0000"/>
                </a:solidFill>
              </a:rPr>
              <a:t>Естественно-научная</a:t>
            </a:r>
            <a:r>
              <a:rPr lang="ru-RU" altLang="ru-RU" sz="3200" b="1" dirty="0" smtClean="0">
                <a:solidFill>
                  <a:srgbClr val="CC0000"/>
                </a:solidFill>
              </a:rPr>
              <a:t> грамотность</a:t>
            </a:r>
          </a:p>
          <a:p>
            <a:r>
              <a:rPr lang="ru-RU" altLang="ru-RU" sz="3200" dirty="0" smtClean="0">
                <a:solidFill>
                  <a:srgbClr val="002060"/>
                </a:solidFill>
              </a:rPr>
              <a:t>Финансовая </a:t>
            </a:r>
            <a:r>
              <a:rPr lang="ru-RU" altLang="ru-RU" sz="3200" dirty="0">
                <a:solidFill>
                  <a:srgbClr val="002060"/>
                </a:solidFill>
              </a:rPr>
              <a:t>грамотность</a:t>
            </a:r>
          </a:p>
          <a:p>
            <a:r>
              <a:rPr lang="ru-RU" altLang="ru-RU" sz="3200" dirty="0">
                <a:solidFill>
                  <a:srgbClr val="002060"/>
                </a:solidFill>
              </a:rPr>
              <a:t>Креативная грамотность</a:t>
            </a:r>
          </a:p>
          <a:p>
            <a:r>
              <a:rPr lang="ru-RU" altLang="ru-RU" sz="3200" dirty="0">
                <a:solidFill>
                  <a:srgbClr val="002060"/>
                </a:solidFill>
              </a:rPr>
              <a:t>Глобальная компетентность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72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609600" y="548680"/>
            <a:ext cx="103632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lide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84909" y="764704"/>
            <a:ext cx="1021079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1177/0014975e-d99d07fe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611560" y="404664"/>
            <a:ext cx="9807058" cy="607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0" y="235526"/>
            <a:ext cx="12191999" cy="674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382" y="332657"/>
            <a:ext cx="108492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/>
              <a:t>Глобальная компетентность (глобальные компетенции) - это специфический обособленный ценностно-интегративный компонент функциональной грамотности, имеющий собственное предметное содержание, ценностную основу и нацеленный на формирование </a:t>
            </a:r>
            <a:r>
              <a:rPr lang="ru-RU" sz="3600" b="1"/>
              <a:t>универсальных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548923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11890532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60648"/>
            <a:ext cx="11904387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E8280D-097C-069D-A7A5-CB6D3C3E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Научное объяснение явлений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0711F8-7777-9A89-8807-BB86BA690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соответствующие естественно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знания для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объяснения явления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Распознавать, использовать и создавать объяснительные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и научно обосновывать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прогнозы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протекании процесса или явления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устройства или технологии</a:t>
            </a:r>
          </a:p>
          <a:p>
            <a:pPr marL="0" indent="0"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BC83D369-14A9-69BC-630C-8B8FF4FE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398263"/>
            <a:ext cx="10306755" cy="93584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C8EE0DAB-6DA4-D864-4D83-F2C83E1B1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1430338"/>
            <a:ext cx="10950575" cy="4883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«Функционально грамотный человек –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				А.А. Леонтьев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УМЕНИЕ ПРИМЕНЯТЬ ЗНАНИЯ!!!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1D21AA-24DB-0C6F-6FDA-949D5A5B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57943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Понимание особенностей естественно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научного исследования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07F7C5-FE82-6797-5779-D316D4BC6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и формулировать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исследования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 или оценивать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научного исследования данного вопроса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Выдвигать объяснительные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предлагать способы их проверки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Описывать и оценивать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используют учёные, чтобы обеспечить надёжность данных и достоверность объяснений</a:t>
            </a:r>
          </a:p>
          <a:p>
            <a:pPr marL="0" indent="0"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68EF35-D8C4-3A47-E357-D926114B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Интерпретация данных и использование доказательств для получения выводов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54F525-9D9B-A466-726E-5F82DA1D5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Анализировать, интерпретировать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и делать соответствующие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Преобразовывать одну форму представления данных в другую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допущения, доказательства и рассуждения 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текстах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научной точки зрения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 и доказательства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различных источников</a:t>
            </a:r>
          </a:p>
          <a:p>
            <a:pPr marL="0" indent="0"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="" xmlns:a16="http://schemas.microsoft.com/office/drawing/2014/main" id="{3DB46402-298F-0498-1D78-2CC7184BE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>
                <a:solidFill>
                  <a:srgbClr val="212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ЕНГ. Упрощенная схема</a:t>
            </a:r>
            <a:endParaRPr lang="ru-RU" alt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Рисунок 5">
            <a:extLst>
              <a:ext uri="{FF2B5EF4-FFF2-40B4-BE49-F238E27FC236}">
                <a16:creationId xmlns="" xmlns:a16="http://schemas.microsoft.com/office/drawing/2014/main" id="{162F3BD2-D3D9-BAF6-129D-25803804D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6096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0137B6-CCA1-C945-1B4C-90E65AE1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96043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Группы планируемых результатов ФГОС ООО: </a:t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431460-B28E-D06F-77E4-BBC9A1056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распознавание изученных явлений и их основных характеристик;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явлений и анализ их характеристик с использованием моделей, понятий, величин, закономерностей и законов;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изученных явлений и законов при решении задач</a:t>
            </a:r>
          </a:p>
          <a:p>
            <a:pPr marL="0" indent="0">
              <a:buNone/>
              <a:defRPr/>
            </a:pPr>
            <a:r>
              <a:rPr lang="ru-RU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требований к предметным образовательным результатам и ряду метапредметных результатов имеет место фактическое совпадение требований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 </a:t>
            </a:r>
            <a:r>
              <a:rPr lang="ru-RU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ЕНГ</a:t>
            </a:r>
          </a:p>
          <a:p>
            <a:pPr marL="0" indent="0"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DD4C72-470E-83DB-07EF-3BC5E3B8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заданий по оцениванию ЕНГ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39E573-DE7A-271C-8743-7F830F72B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основаны на проблемном материале, включающем текст, графики, таблицы, диаграммы (и т.д.) и связанные с ними вопросы. В свою очередь, каждый из вопросов в составе этих заданий классифицируется по следующим критериям: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Умение,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оценивание которого направлен вопрос;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естественно-научного знания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затрагиваемый в вопросе;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уровень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 степень трудности вопроса).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2147F4-9801-286E-6B4B-92279256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научного знания</a:t>
            </a:r>
          </a:p>
        </p:txBody>
      </p:sp>
      <p:sp>
        <p:nvSpPr>
          <p:cNvPr id="16387" name="Объект 2">
            <a:extLst>
              <a:ext uri="{FF2B5EF4-FFF2-40B4-BE49-F238E27FC236}">
                <a16:creationId xmlns="" xmlns:a16="http://schemas.microsoft.com/office/drawing/2014/main" id="{042EB55D-3BC5-DDED-3A21-78232728E2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FF0000"/>
                </a:solidFill>
              </a:rPr>
              <a:t>Содержательное знание </a:t>
            </a:r>
            <a:r>
              <a:rPr lang="ru-RU" altLang="ru-RU">
                <a:solidFill>
                  <a:srgbClr val="002060"/>
                </a:solidFill>
              </a:rPr>
              <a:t>(знание научного содержания относящегося к физическим системам, живым системам, наукам о Земле и Вселенной)</a:t>
            </a:r>
          </a:p>
          <a:p>
            <a:r>
              <a:rPr lang="ru-RU" altLang="ru-RU" b="1">
                <a:solidFill>
                  <a:srgbClr val="FF0000"/>
                </a:solidFill>
              </a:rPr>
              <a:t>Процедурное знание </a:t>
            </a:r>
            <a:r>
              <a:rPr lang="ru-RU" altLang="ru-RU">
                <a:solidFill>
                  <a:srgbClr val="002060"/>
                </a:solidFill>
              </a:rPr>
              <a:t>(знание разнообразных методов, используемых для получения научного знания, а также стандартных исследовательских процедур)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1533CA-8A82-020F-28C2-6F5FC610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435" name="Объект 2">
            <a:extLst>
              <a:ext uri="{FF2B5EF4-FFF2-40B4-BE49-F238E27FC236}">
                <a16:creationId xmlns="" xmlns:a16="http://schemas.microsoft.com/office/drawing/2014/main" id="{07BC325B-A270-A222-8DED-6F0D5427C7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физики контексты – это реальные жизненные ситуации. </a:t>
            </a:r>
            <a:endParaRPr lang="ru-RU" altLang="ru-RU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800" b="1" dirty="0">
                <a:solidFill>
                  <a:srgbClr val="22226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Контекст учитывает запас знаний по физике и понимание терминологии для данного класса;</a:t>
            </a:r>
            <a:endParaRPr lang="ru-RU" altLang="ru-RU" sz="2800" b="1" dirty="0">
              <a:solidFill>
                <a:srgbClr val="2222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800" b="1" dirty="0">
                <a:solidFill>
                  <a:srgbClr val="22226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Контекст для физики – физические явления в окружающей жизни, принципы работы технических устройств, научные исследования и использование научных достижений</a:t>
            </a:r>
            <a:endParaRPr lang="ru-RU" altLang="ru-RU" sz="2800" b="1" dirty="0">
              <a:solidFill>
                <a:srgbClr val="22226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890529-3167-9BE6-459D-0B7D7785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CB9B1DA-4A54-A339-BFCA-0815EBA30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600201"/>
            <a:ext cx="100965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группы контекстов для физики: </a:t>
            </a: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и явления в неживой природе</a:t>
            </a: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</a:t>
            </a: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и технологии в быту</a:t>
            </a: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 и риски</a:t>
            </a: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проблемы</a:t>
            </a: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природных ресурсов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="" xmlns:a16="http://schemas.microsoft.com/office/drawing/2014/main" id="{950DAFF3-7CEA-9A9D-451E-8958A0F5A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ЕНГ для подросткового возраста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49A24A1-062F-8960-95B2-BB2813B80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Природная любознательность</a:t>
            </a:r>
          </a:p>
          <a:p>
            <a:pPr marL="0" indent="0">
              <a:buNone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склонность</a:t>
            </a:r>
          </a:p>
          <a:p>
            <a:pPr marL="0" indent="0">
              <a:buNone/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набор компетенций тот же!!!</a:t>
            </a:r>
          </a:p>
          <a:p>
            <a:pPr>
              <a:defRPr/>
            </a:pP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объяснение явлений; 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основных особенностей естественнонаучного исследования; 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данных и использование научных доказательств для получения выводов. </a:t>
            </a:r>
          </a:p>
          <a:p>
            <a:pPr marL="0" indent="0"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9B1345-22EB-4BAC-4844-7F10A56D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для формирования ЕНГ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987E7A-8A17-C869-175F-899692FCC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800" b="1" dirty="0">
                <a:solidFill>
                  <a:srgbClr val="CC0000"/>
                </a:solidFill>
              </a:rPr>
              <a:t>Задачи учителя: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Ориентировать процесс обучения на актуальные результаты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Выстроить комплексную оценку образовательных достижений учащихся</a:t>
            </a:r>
            <a:endParaRPr lang="ru-RU" sz="2800" b="1" dirty="0">
              <a:solidFill>
                <a:srgbClr val="CC0000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Подобрать задания на функциональную грамотность в продолжение цепочки учебных заданий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Организовать различные виды деятельности в предметном обучении для достижения комплекса планируемых результатов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BC83D369-14A9-69BC-630C-8B8FF4FE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978" y="302033"/>
            <a:ext cx="4357358" cy="5312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документы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="" xmlns:a16="http://schemas.microsoft.com/office/drawing/2014/main" id="{24CA9EE1-439A-3C7C-1C95-40C9500D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308" y="482430"/>
            <a:ext cx="5297514" cy="15774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основного общего образования (ФГОС ООО)  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1AC062A-E6F6-B57E-9243-D67055FE1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4" y="2604115"/>
            <a:ext cx="5682078" cy="3256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969F612-D810-9399-A1D9-8CC36C4CA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505" y="1334106"/>
            <a:ext cx="4861831" cy="3824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136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179164" y="1277906"/>
            <a:ext cx="3203874" cy="27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3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1574800" y="409127"/>
            <a:ext cx="91440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4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111" normalizeH="0" baseline="0" noProof="0" dirty="0">
                <a:ln>
                  <a:noFill/>
                </a:ln>
                <a:solidFill>
                  <a:srgbClr val="BB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оцениванию ЕНГ</a:t>
            </a:r>
            <a:endParaRPr kumimoji="0" lang="en-US" sz="4000" b="1" i="0" u="none" strike="noStrike" kern="1200" cap="none" spc="111" normalizeH="0" baseline="0" noProof="0" dirty="0">
              <a:ln>
                <a:noFill/>
              </a:ln>
              <a:solidFill>
                <a:srgbClr val="BB0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800" y="25401"/>
            <a:ext cx="1024127" cy="6761776"/>
            <a:chOff x="76200" y="38101"/>
            <a:chExt cx="1536190" cy="1014266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6200" y="9303603"/>
              <a:ext cx="1536190" cy="877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174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2022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9"/>
            <p:cNvSpPr txBox="1"/>
            <p:nvPr/>
          </p:nvSpPr>
          <p:spPr>
            <a:xfrm rot="16200000">
              <a:off x="-3927461" y="4537842"/>
              <a:ext cx="9447972" cy="4484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1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67" b="1" i="0" u="none" strike="noStrike" kern="1200" cap="none" spc="174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РАЙОННАЯ ПЕДАГОГИЧЕСКА КОНФЕРЕНЦИЯ</a:t>
              </a:r>
            </a:p>
          </p:txBody>
        </p:sp>
      </p:grp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6CB28DC-09CC-1A0C-3EAA-9D205BF3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1651000"/>
            <a:ext cx="8890000" cy="4119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Строятся на реальных жизненных ситуациях и оценивают сформированность следующих компетенций: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9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объяснять явления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9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основные особенности естественно-научного исследования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9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 данные и использовать научные доказательства для получения выводов</a:t>
            </a:r>
            <a:endParaRPr lang="ru-RU" sz="293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880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179164" y="1277906"/>
            <a:ext cx="3203874" cy="27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51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1574800" y="409127"/>
            <a:ext cx="9615170" cy="540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465"/>
              </a:lnSpc>
            </a:pPr>
            <a:r>
              <a:rPr lang="ru-RU" sz="3600" b="1" spc="111" dirty="0">
                <a:solidFill>
                  <a:srgbClr val="BB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задачи учителя</a:t>
            </a:r>
            <a:endParaRPr lang="en-US" sz="3600" b="1" spc="111" dirty="0">
              <a:solidFill>
                <a:srgbClr val="BB0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800" y="25401"/>
            <a:ext cx="1024127" cy="6761776"/>
            <a:chOff x="76200" y="38101"/>
            <a:chExt cx="1536190" cy="1014266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6200" y="9303603"/>
              <a:ext cx="1536190" cy="877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30"/>
              <a:r>
                <a:rPr lang="ru-RU" sz="3200" b="1" spc="174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2022</a:t>
              </a:r>
              <a:endParaRPr lang="ru-RU" sz="3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TextBox 9"/>
            <p:cNvSpPr txBox="1"/>
            <p:nvPr/>
          </p:nvSpPr>
          <p:spPr>
            <a:xfrm rot="16200000">
              <a:off x="-3927461" y="4537842"/>
              <a:ext cx="9447972" cy="4484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513"/>
                </a:lnSpc>
              </a:pPr>
              <a:r>
                <a:rPr lang="ru-RU" sz="2067" b="1" spc="174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РАЙОННАЯ ПЕДАГОГИЧЕСКЯ КОНФЕРЕНЦИЯ</a:t>
              </a:r>
            </a:p>
          </p:txBody>
        </p:sp>
      </p:grp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6CB28DC-09CC-1A0C-3EAA-9D205BF3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0" y="1736090"/>
            <a:ext cx="9538970" cy="458795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Подбор/разработка заданий на функциональную грамотность как логичное продолжение цепочки учебных заданий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различных видов деятельности в предметном обучении как способа достижения планируемых результатов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0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067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формирования ЕНГ должна решаться на каждом уроке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067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образовательных достижений должна включать задания на оценку ЕНГ</a:t>
            </a:r>
          </a:p>
        </p:txBody>
      </p:sp>
    </p:spTree>
    <p:extLst>
      <p:ext uri="{BB962C8B-B14F-4D97-AF65-F5344CB8AC3E}">
        <p14:creationId xmlns="" xmlns:p14="http://schemas.microsoft.com/office/powerpoint/2010/main" val="3725000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9E49C2-02EB-4531-C7A3-F8F72CAC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стандартных учебных задач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D37D1B-F7E9-140C-75C2-B4A33F152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задач используют готовые математические модели, не обладают ситуационной значимостью и новизной формулировки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немногие задачи являются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-ориентированными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задачах редко используется личный опыт учащихся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9490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/>
          <p:nvPr/>
        </p:nvSpPr>
        <p:spPr>
          <a:xfrm>
            <a:off x="891540" y="409128"/>
            <a:ext cx="10755630" cy="111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4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111" normalizeH="0" baseline="0" noProof="0" dirty="0">
                <a:ln>
                  <a:noFill/>
                </a:ln>
                <a:solidFill>
                  <a:srgbClr val="BB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Текст – выбор слов/словосочетаний из списка</a:t>
            </a:r>
          </a:p>
          <a:p>
            <a:pPr marL="0" marR="0" lvl="0" indent="0" algn="l" defTabSz="609630" rtl="0" eaLnBrk="1" fontAlgn="auto" latinLnBrk="0" hangingPunct="1">
              <a:lnSpc>
                <a:spcPts val="44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111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Модель задания для формирующего контроля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7035CE81-6F73-54D9-9021-96FE80193D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976C2DF8-97DF-1ED0-AF7E-284CB92B86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80160" y="1828799"/>
            <a:ext cx="9532620" cy="46200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задания: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к выполнению задания: заполнить пробелы в тексте, используя слова и словосочетания из приведенного списка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 описанием ситуации и характеристиками объектов и явлений (в том числе с использованием графиков, диаграмм, рисунков и т.д.)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слов и словосочетаний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записи ответов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2199250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7035CE81-6F73-54D9-9021-96FE80193D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A4B758A3-5358-ADAB-1C71-721BB6F55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71600" y="1825054"/>
            <a:ext cx="10063480" cy="45181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задания: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к выполнению задания: заполнить пробелы в тексте,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подбирая и словосочетания по смыслу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 описанием ситуации и характеристиками объектов и явлений (в том числе с использованием графиков, диаграмм, рисунков и т.д.)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условно новый по изучаемой теме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записи ответов</a:t>
            </a:r>
            <a:endParaRPr lang="ru-RU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A77AA4-9727-533A-8FBD-BE3676A1E9CE}"/>
              </a:ext>
            </a:extLst>
          </p:cNvPr>
          <p:cNvSpPr txBox="1"/>
          <p:nvPr/>
        </p:nvSpPr>
        <p:spPr>
          <a:xfrm>
            <a:off x="711200" y="80010"/>
            <a:ext cx="10981690" cy="121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4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111" dirty="0">
                <a:solidFill>
                  <a:srgbClr val="BB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 – подбор слов/словосочетаний по смыслу</a:t>
            </a:r>
            <a:endParaRPr kumimoji="0" lang="ru-RU" sz="3600" b="1" i="0" u="none" strike="noStrike" kern="1200" cap="none" spc="111" normalizeH="0" baseline="0" noProof="0" dirty="0">
              <a:ln>
                <a:noFill/>
              </a:ln>
              <a:solidFill>
                <a:srgbClr val="BB0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09630" rtl="0" eaLnBrk="1" fontAlgn="auto" latinLnBrk="0" hangingPunct="1">
              <a:lnSpc>
                <a:spcPts val="44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111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Модель задания для формирующего контроля</a:t>
            </a:r>
          </a:p>
        </p:txBody>
      </p:sp>
    </p:spTree>
    <p:extLst>
      <p:ext uri="{BB962C8B-B14F-4D97-AF65-F5344CB8AC3E}">
        <p14:creationId xmlns="" xmlns:p14="http://schemas.microsoft.com/office/powerpoint/2010/main" val="394850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271A63-3794-43BD-77EF-1AA5D033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Распознавание/объяснение явлений Пример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0BCF92-37A9-F5E9-0C12-27A4C15C6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какой цели в поливочной машине имеется устройство, изменяющее угол наклона струи воды?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 идущего поезда смотрит в окно на проходящий встречный поезд. Когда встречный поезд промчался мимо, пассажиру показалось, что его поезд замедлил ход. Почему?</a:t>
            </a:r>
          </a:p>
        </p:txBody>
      </p:sp>
    </p:spTree>
    <p:extLst>
      <p:ext uri="{BB962C8B-B14F-4D97-AF65-F5344CB8AC3E}">
        <p14:creationId xmlns="" xmlns:p14="http://schemas.microsoft.com/office/powerpoint/2010/main" val="2279087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/>
          <p:nvPr/>
        </p:nvSpPr>
        <p:spPr>
          <a:xfrm>
            <a:off x="662940" y="409128"/>
            <a:ext cx="11281410" cy="1692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4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111" dirty="0">
                <a:solidFill>
                  <a:srgbClr val="BB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установки + порядок действий</a:t>
            </a:r>
          </a:p>
          <a:p>
            <a:pPr marL="0" marR="0" lvl="0" indent="0" algn="l" defTabSz="609630" rtl="0" eaLnBrk="1" fontAlgn="auto" latinLnBrk="0" hangingPunct="1">
              <a:lnSpc>
                <a:spcPts val="44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11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задания для формирующего контроля</a:t>
            </a:r>
          </a:p>
          <a:p>
            <a:pPr marL="0" marR="0" lvl="0" indent="0" algn="l" defTabSz="609630" rtl="0" eaLnBrk="1" fontAlgn="auto" latinLnBrk="0" hangingPunct="1">
              <a:lnSpc>
                <a:spcPts val="44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21" b="1" i="0" u="none" strike="noStrike" kern="1200" cap="none" spc="111" normalizeH="0" baseline="0" noProof="0" dirty="0">
              <a:ln>
                <a:noFill/>
              </a:ln>
              <a:solidFill>
                <a:srgbClr val="BB000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7035CE81-6F73-54D9-9021-96FE80193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710" y="1783080"/>
            <a:ext cx="9818370" cy="4419322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задания: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к выполнению задания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Текст, содержащий формулировку задания-исследования (в том числе с использованием рисунка установки)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оборудования с различными характеристиками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1: </a:t>
            </a:r>
            <a:r>
              <a:rPr lang="ru-RU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установку, указать характеристики используемого оборудования</a:t>
            </a:r>
          </a:p>
          <a:p>
            <a:pPr marL="0" indent="0">
              <a:buNone/>
              <a:defRPr/>
            </a:pPr>
            <a:r>
              <a:rPr lang="ru-RU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2: </a:t>
            </a:r>
            <a:r>
              <a:rPr lang="ru-RU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порядок действий при проведении 	исследования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записи ответов</a:t>
            </a:r>
          </a:p>
          <a:p>
            <a:pPr marL="0" indent="0">
              <a:buNone/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589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/>
          <p:nvPr/>
        </p:nvSpPr>
        <p:spPr>
          <a:xfrm>
            <a:off x="765810" y="409128"/>
            <a:ext cx="10949940" cy="1121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4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111" normalizeH="0" baseline="0" noProof="0" dirty="0">
                <a:ln>
                  <a:noFill/>
                </a:ln>
                <a:solidFill>
                  <a:srgbClr val="BB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Цель/проверяемая гипотеза</a:t>
            </a:r>
          </a:p>
          <a:p>
            <a:pPr marL="0" marR="0" lvl="0" indent="0" algn="l" defTabSz="609630" rtl="0" eaLnBrk="1" fontAlgn="auto" latinLnBrk="0" hangingPunct="1">
              <a:lnSpc>
                <a:spcPts val="44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111" normalizeH="0" baseline="0" noProof="0" dirty="0">
                <a:ln>
                  <a:noFill/>
                </a:ln>
                <a:solidFill>
                  <a:srgbClr val="BB000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200" cap="none" spc="11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Модель задания для формирующего контроля</a:t>
            </a:r>
            <a:r>
              <a:rPr kumimoji="0" lang="ru-RU" sz="3721" b="1" i="0" u="none" strike="noStrike" kern="1200" cap="none" spc="11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721" b="1" i="0" u="none" strike="noStrike" kern="1200" cap="none" spc="11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7035CE81-6F73-54D9-9021-96FE80193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60" y="1345744"/>
            <a:ext cx="10645140" cy="497830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задания: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9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выполнению задания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9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 описанием опыта (в том числе с использованием графиков, диаграмм, рисунков и т.д.)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9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9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и сформулировать </a:t>
            </a:r>
            <a:r>
              <a:rPr lang="ru-RU" sz="29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9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(проверяемую гипотезу) опыта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9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записи ответов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2888825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0800" y="25401"/>
            <a:ext cx="1024127" cy="6761776"/>
            <a:chOff x="76200" y="38101"/>
            <a:chExt cx="1536190" cy="101426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6200" y="9303603"/>
              <a:ext cx="1536190" cy="877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174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2022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 rot="16200000">
              <a:off x="-3927461" y="4537842"/>
              <a:ext cx="9447972" cy="4484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1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67" b="1" i="0" u="none" strike="noStrike" kern="1200" cap="none" spc="174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РАЙОННАЯ ПЕДАГОГИЧЕСКАЯ КОНФЕРЕНЦИЯ</a:t>
              </a:r>
            </a:p>
          </p:txBody>
        </p:sp>
      </p:grpSp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7035CE81-6F73-54D9-9021-96FE80193D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A4B758A3-5358-ADAB-1C71-721BB6F55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51646" y="1783079"/>
            <a:ext cx="10049754" cy="4846321"/>
          </a:xfrm>
        </p:spPr>
        <p:txBody>
          <a:bodyPr>
            <a:normAutofit fontScale="92500" lnSpcReduction="10000"/>
          </a:bodyPr>
          <a:lstStyle/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задания:</a:t>
            </a:r>
          </a:p>
          <a:p>
            <a:pPr eaLnBrk="0" fontAlgn="base" hangingPunct="0"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к выполнению задания</a:t>
            </a:r>
          </a:p>
          <a:p>
            <a:pPr eaLnBrk="0" fontAlgn="base" hangingPunct="0"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 описанием ситуации и характеристиками объектов и явлений (в том числе с использованием графиков, диаграмм, рисунков и т.д.)</a:t>
            </a:r>
          </a:p>
          <a:p>
            <a:pPr eaLnBrk="0" fontAlgn="base" hangingPunct="0"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Задание 2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Задание 3 и т.д.</a:t>
            </a:r>
          </a:p>
          <a:p>
            <a:pPr eaLnBrk="0" fontAlgn="base" hangingPunct="0"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записи ответов</a:t>
            </a:r>
          </a:p>
          <a:p>
            <a:pPr eaLnBrk="0" fontAlgn="base" hangingPunct="0"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** «Задачи с развивающим содержанием»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 и список автономных вопросов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 и список согласованных (взаимосвязанных вопросов)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CA929A-F61C-7672-DAB3-6059BA85CE94}"/>
              </a:ext>
            </a:extLst>
          </p:cNvPr>
          <p:cNvSpPr txBox="1"/>
          <p:nvPr/>
        </p:nvSpPr>
        <p:spPr>
          <a:xfrm>
            <a:off x="468630" y="228599"/>
            <a:ext cx="11098530" cy="121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4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111" normalizeH="0" baseline="0" noProof="0" dirty="0">
                <a:ln>
                  <a:noFill/>
                </a:ln>
                <a:solidFill>
                  <a:srgbClr val="BB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Задача с «развивающим содержанием»</a:t>
            </a:r>
          </a:p>
          <a:p>
            <a:pPr marL="0" marR="0" lvl="0" indent="0" algn="l" defTabSz="609630" rtl="0" eaLnBrk="1" fontAlgn="auto" latinLnBrk="0" hangingPunct="1">
              <a:lnSpc>
                <a:spcPts val="44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111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Модель задания для формирующего контроля</a:t>
            </a:r>
          </a:p>
        </p:txBody>
      </p:sp>
    </p:spTree>
    <p:extLst>
      <p:ext uri="{BB962C8B-B14F-4D97-AF65-F5344CB8AC3E}">
        <p14:creationId xmlns="" xmlns:p14="http://schemas.microsoft.com/office/powerpoint/2010/main" val="134671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23454" y="0"/>
            <a:ext cx="113053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163" y="581890"/>
            <a:ext cx="104878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3333"/>
                </a:solidFill>
                <a:latin typeface="Lab Grotesque"/>
              </a:rPr>
              <a:t>ФГОС ТРЕТЬЕГО ПОКОЛЕНИЯ ОПРЕДЕЛЯЕТ ФУНКЦИОНАЛЬНУЮ ГРАМОТНОСТЬ КАК СПОСОБНОСТЬ РЕШАТЬ УЧЕБНЫЕ ЗАДАЧИ И ЖИЗНЕННЫЕ СИТУАЦИИ НА ОСНОВЕ СФОРМИРОВАННЫХ ПРЕДМЕТНЫХ, МЕТАПРЕДМЕТНЫХ И УНИВЕРСАЛЬНЫХ СПОСОБОВ ДЕЯТЕЛЬНОСТИ. ИНЫМИ СЛОВАМИ, УЧЕНИКИ ДОЛЖНЫ ПОНИМАТЬ, КАК ИЗУЧАЕМЫЕ ПРЕДМЕТЫ ПОМОГАЮТ НАЙТИ ПРОФЕССИЮ И МЕСТО В ЖИЗНИ. В ИДЕАЛЕ ШКОЛЬНИКИ ПЕРЕСТАНУТ ПОСТОЯННО СПРАШИВАТЬ: «А ЗАЧЕМ МНЕ УЧИТЬ ВАШИ СИНУСЫ И КОСИНУСЫ?» </a:t>
            </a:r>
            <a:r>
              <a:rPr lang="ru-RU" dirty="0" smtClean="0">
                <a:solidFill>
                  <a:srgbClr val="333333"/>
                </a:solidFill>
                <a:latin typeface="Lab Grotesque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31032" y="0"/>
            <a:ext cx="11567004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395536" y="323561"/>
            <a:ext cx="11200719" cy="64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BC83D369-14A9-69BC-630C-8B8FF4FE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386" y="152744"/>
            <a:ext cx="7890932" cy="1263624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A403B6-D4EA-10D2-19B1-59A755DE68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1158" y="1416368"/>
            <a:ext cx="10950575" cy="4897367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Патриотическое воспитание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Гражданское и духовно-нравственное воспитание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Эстетическое воспитание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Ценности научного познания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Формирование культуры здоровья и эмоционального благополучия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Трудовое воспитание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Экологическое воспитание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Адаптация обучающегося к изменяющимся условиям социальной и природной среды</a:t>
            </a:r>
          </a:p>
        </p:txBody>
      </p:sp>
    </p:spTree>
    <p:extLst>
      <p:ext uri="{BB962C8B-B14F-4D97-AF65-F5344CB8AC3E}">
        <p14:creationId xmlns="" xmlns:p14="http://schemas.microsoft.com/office/powerpoint/2010/main" val="15868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CD6D63-9846-6EF6-6431-5F3F7139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33" y="358020"/>
            <a:ext cx="10380785" cy="3734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результаты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F82E92AA-F4B5-55ED-DC6C-C43FE05B0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41733492"/>
              </p:ext>
            </p:extLst>
          </p:nvPr>
        </p:nvGraphicFramePr>
        <p:xfrm>
          <a:off x="545123" y="879231"/>
          <a:ext cx="11324492" cy="5855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686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4798</TotalTime>
  <Words>1104</Words>
  <Application>Microsoft Office PowerPoint</Application>
  <PresentationFormat>Произвольный</PresentationFormat>
  <Paragraphs>187</Paragraphs>
  <Slides>38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3_Оформление по умолчанию</vt:lpstr>
      <vt:lpstr>«ФОРМИРОВАНИЕ ФУНКЦИОНАЛЬНОЙ ГРАМОТНОСТИ В ПРОЦЕССЕ ОБУЧЕНИЯ”  </vt:lpstr>
      <vt:lpstr>Функциональная грамотность</vt:lpstr>
      <vt:lpstr>Основные документы</vt:lpstr>
      <vt:lpstr>Слайд 4</vt:lpstr>
      <vt:lpstr>Слайд 5</vt:lpstr>
      <vt:lpstr>Слайд 6</vt:lpstr>
      <vt:lpstr>Слайд 7</vt:lpstr>
      <vt:lpstr>Личностные результаты</vt:lpstr>
      <vt:lpstr>Метапредметные результаты</vt:lpstr>
      <vt:lpstr>Предметные результаты включают</vt:lpstr>
      <vt:lpstr>Составляющие функциональной грамотности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Научное объяснение явлений  </vt:lpstr>
      <vt:lpstr>Понимание особенностей естественно-научного исследования </vt:lpstr>
      <vt:lpstr>Интерпретация данных и использование доказательств для получения выводов </vt:lpstr>
      <vt:lpstr>ЕНГ. Упрощенная схема</vt:lpstr>
      <vt:lpstr>Группы планируемых результатов ФГОС ООО:  </vt:lpstr>
      <vt:lpstr>Модели заданий по оцениванию ЕНГ</vt:lpstr>
      <vt:lpstr>Типы научного знания</vt:lpstr>
      <vt:lpstr>Контексты</vt:lpstr>
      <vt:lpstr>Контексты</vt:lpstr>
      <vt:lpstr>ЕНГ для подросткового возраста</vt:lpstr>
      <vt:lpstr>Учитель для формирования ЕНГ</vt:lpstr>
      <vt:lpstr>Слайд 30</vt:lpstr>
      <vt:lpstr>Слайд 31</vt:lpstr>
      <vt:lpstr>Недостатки стандартных учебных задач</vt:lpstr>
      <vt:lpstr>Слайд 33</vt:lpstr>
      <vt:lpstr>Слайд 34</vt:lpstr>
      <vt:lpstr>Распознавание/объяснение явлений Пример </vt:lpstr>
      <vt:lpstr>Слайд 36</vt:lpstr>
      <vt:lpstr>Слайд 37</vt:lpstr>
      <vt:lpstr>Слайд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учебной деятельности по достижению планируемых результатов ФГОС ООО на основе использования УМК «Перышкин А.В. Физика 7-9» издательства «Экзамен» (на примере материалов разделов «Законы сохранения в механике», «Механические колебания» 9 класс).</dc:title>
  <dc:creator>grig559@outlook.com</dc:creator>
  <cp:lastModifiedBy>user32</cp:lastModifiedBy>
  <cp:revision>165</cp:revision>
  <dcterms:created xsi:type="dcterms:W3CDTF">2022-11-19T17:48:36Z</dcterms:created>
  <dcterms:modified xsi:type="dcterms:W3CDTF">2023-11-09T14:06:11Z</dcterms:modified>
</cp:coreProperties>
</file>