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5" r:id="rId10"/>
    <p:sldId id="264" r:id="rId11"/>
    <p:sldId id="263" r:id="rId12"/>
    <p:sldId id="266" r:id="rId13"/>
    <p:sldId id="267" r:id="rId14"/>
    <p:sldId id="268" r:id="rId15"/>
    <p:sldId id="270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6CAE9C-FE7B-4690-898D-20BA3809DCC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3F0FE3-07ED-47B6-B365-3D1BF4BE2B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312377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Выступление </a:t>
            </a:r>
            <a:r>
              <a:rPr lang="ru-RU" sz="3600" b="1" dirty="0" smtClean="0">
                <a:solidFill>
                  <a:srgbClr val="0070C0"/>
                </a:solidFill>
              </a:rPr>
              <a:t>учителя </a:t>
            </a:r>
            <a:r>
              <a:rPr lang="ru-RU" sz="3600" b="1" dirty="0">
                <a:solidFill>
                  <a:srgbClr val="0070C0"/>
                </a:solidFill>
              </a:rPr>
              <a:t>физики МБОУ «Гимназия «Юридическая» г.Волгодонска </a:t>
            </a:r>
            <a:r>
              <a:rPr lang="ru-RU" sz="3600" b="1" dirty="0" err="1" smtClean="0">
                <a:solidFill>
                  <a:srgbClr val="0070C0"/>
                </a:solidFill>
              </a:rPr>
              <a:t>Т.П.Волковой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93096"/>
            <a:ext cx="7774632" cy="194421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000" b="1" dirty="0" smtClean="0">
                <a:solidFill>
                  <a:srgbClr val="0070C0"/>
                </a:solidFill>
              </a:rPr>
              <a:t>Содержание </a:t>
            </a:r>
            <a:r>
              <a:rPr lang="ru-RU" sz="3000" b="1" dirty="0">
                <a:solidFill>
                  <a:srgbClr val="0070C0"/>
                </a:solidFill>
              </a:rPr>
              <a:t>совместной деятельности </a:t>
            </a:r>
            <a:r>
              <a:rPr lang="ru-RU" sz="3000" b="1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</a:rPr>
              <a:t>          учителя </a:t>
            </a:r>
            <a:r>
              <a:rPr lang="ru-RU" sz="3000" b="1" dirty="0">
                <a:solidFill>
                  <a:srgbClr val="0070C0"/>
                </a:solidFill>
              </a:rPr>
              <a:t>с  мотивированными </a:t>
            </a:r>
            <a:r>
              <a:rPr lang="ru-RU" sz="3000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3000" b="1" dirty="0">
                <a:solidFill>
                  <a:srgbClr val="0070C0"/>
                </a:solidFill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</a:rPr>
              <a:t>         обучающимися </a:t>
            </a:r>
            <a:r>
              <a:rPr lang="ru-RU" sz="3000" b="1" dirty="0">
                <a:solidFill>
                  <a:srgbClr val="0070C0"/>
                </a:solidFill>
              </a:rPr>
              <a:t>на уроках физики.</a:t>
            </a:r>
          </a:p>
          <a:p>
            <a:endParaRPr lang="ru-RU" sz="2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5389"/>
            <a:ext cx="7416824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81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  <a:r>
              <a:rPr lang="ru-RU" dirty="0" err="1" smtClean="0">
                <a:solidFill>
                  <a:srgbClr val="0070C0"/>
                </a:solidFill>
              </a:rPr>
              <a:t>Интраактивный</a:t>
            </a:r>
            <a:r>
              <a:rPr lang="ru-RU" dirty="0" smtClean="0">
                <a:solidFill>
                  <a:srgbClr val="0070C0"/>
                </a:solidFill>
              </a:rPr>
              <a:t> режим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В работе с мотивированными учениками полезно применять и </a:t>
            </a:r>
            <a:r>
              <a:rPr lang="ru-RU" dirty="0" err="1">
                <a:solidFill>
                  <a:srgbClr val="00B050"/>
                </a:solidFill>
              </a:rPr>
              <a:t>интраактивный</a:t>
            </a:r>
            <a:r>
              <a:rPr lang="ru-RU" dirty="0">
                <a:solidFill>
                  <a:srgbClr val="00B050"/>
                </a:solidFill>
              </a:rPr>
              <a:t> режим, когда информационные потоки идут на ученика или  группу учеников, вызывают их умственную деятельность, замкнутую внутри них. 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Этот режим характерен для технологий самостоятельной деятельности, самообучения, самовоспитания, саморазвития.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9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Интерактивные технологии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>
                <a:solidFill>
                  <a:srgbClr val="00B050"/>
                </a:solidFill>
              </a:rPr>
              <a:t>В настоящее время на уроках физики особенное актуально использование интерактивных технологий обучения и воспитания, таких как- "Ученик в </a:t>
            </a:r>
            <a:r>
              <a:rPr lang="ru-RU" dirty="0" smtClean="0">
                <a:solidFill>
                  <a:srgbClr val="00B050"/>
                </a:solidFill>
              </a:rPr>
              <a:t>центре» ,</a:t>
            </a:r>
            <a:r>
              <a:rPr lang="ru-RU" dirty="0">
                <a:solidFill>
                  <a:srgbClr val="00B050"/>
                </a:solidFill>
              </a:rPr>
              <a:t>развития критического мышления.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 Это обучение с хорошо организованной обратной связью субъектов и объектов обучения, с двухсторонним обменом информации между  учащимися с окружающей информационной средой.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 Информационные потоки  вызывают активную деятельность и порождают обратный информационный поток, от ученика к учителю. Они или чередуются по направлению, или имеют встречный характер: один поток исходит от учителя, другой -от ученика. 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В интерактивных технологиях ученик периодически становится автономным активным элементом обучающей системы.</a:t>
            </a:r>
          </a:p>
          <a:p>
            <a:r>
              <a:rPr lang="ru-RU" b="1" dirty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50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Целевые ориентиры </a:t>
            </a:r>
            <a:r>
              <a:rPr lang="ru-RU" dirty="0" err="1" smtClean="0">
                <a:solidFill>
                  <a:srgbClr val="0070C0"/>
                </a:solidFill>
              </a:rPr>
              <a:t>интраактивно</a:t>
            </a:r>
            <a:r>
              <a:rPr lang="ru-RU" dirty="0" smtClean="0">
                <a:solidFill>
                  <a:srgbClr val="0070C0"/>
                </a:solidFill>
              </a:rPr>
              <a:t> технологии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00B050"/>
                </a:solidFill>
              </a:rPr>
              <a:t>Активизация </a:t>
            </a:r>
            <a:r>
              <a:rPr lang="ru-RU" dirty="0">
                <a:solidFill>
                  <a:srgbClr val="00B050"/>
                </a:solidFill>
              </a:rPr>
              <a:t>индивидуальных умственных процессов обучающихся.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Возбуждение внутреннего диалога у учащегося.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Обеспечение понимания информации 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Индивидуализация педагогического взаимодействия.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Достижение двухсторонней связи(ученик-ученик.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Общая задача учителя-  </a:t>
            </a:r>
            <a:r>
              <a:rPr lang="ru-RU" dirty="0" err="1">
                <a:solidFill>
                  <a:srgbClr val="00B050"/>
                </a:solidFill>
              </a:rPr>
              <a:t>фасилитация</a:t>
            </a:r>
            <a:r>
              <a:rPr lang="ru-RU" dirty="0">
                <a:solidFill>
                  <a:srgbClr val="00B050"/>
                </a:solidFill>
              </a:rPr>
              <a:t>(поддержка ,облегчение):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46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Концептуальные позиции.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Информация должна усваиваться в активном режиме, а не в пассивном с использованием проблемных ситуаций.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Интерактивное общение способствует умственному развитию.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Налаживается обратная связь.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Контроль знаний должен предполагать умение применять полученные на практике, в реальных условиях.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В интерактивном обучении учитель играет роль помощника в работе, одного из факторов, активизирующих </a:t>
            </a:r>
            <a:r>
              <a:rPr lang="ru-RU" dirty="0" err="1">
                <a:solidFill>
                  <a:srgbClr val="00B050"/>
                </a:solidFill>
              </a:rPr>
              <a:t>взаимнонаправленные</a:t>
            </a:r>
            <a:r>
              <a:rPr lang="ru-RU" dirty="0">
                <a:solidFill>
                  <a:srgbClr val="00B050"/>
                </a:solidFill>
              </a:rPr>
              <a:t> потоки информации.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По сравнению с традиционными ,в интерактивных моделях обучения меняется и взаимодействие с ведущим: его активность уступает месть активности учащихся, задача учителя -создать условия для их инициативы.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В роли информатора-эксперта учитель излагает текстовой материал, демонстрирует видеоряд, отвечает на вопросы учеников, отслеживает результат процесса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768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На уроке учитель применяет современные педагогические технологии: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>
                <a:solidFill>
                  <a:srgbClr val="00B0F0"/>
                </a:solidFill>
              </a:rPr>
              <a:t>Применение </a:t>
            </a:r>
            <a:r>
              <a:rPr lang="ru-RU" dirty="0">
                <a:solidFill>
                  <a:srgbClr val="00B0F0"/>
                </a:solidFill>
              </a:rPr>
              <a:t>компьютерных технологий;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Применении графических организаторов;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Применении частично поисковых и </a:t>
            </a:r>
            <a:r>
              <a:rPr lang="ru-RU" dirty="0" smtClean="0">
                <a:solidFill>
                  <a:srgbClr val="00B0F0"/>
                </a:solidFill>
              </a:rPr>
              <a:t>исследовательских </a:t>
            </a:r>
            <a:r>
              <a:rPr lang="ru-RU" dirty="0">
                <a:solidFill>
                  <a:srgbClr val="00B0F0"/>
                </a:solidFill>
              </a:rPr>
              <a:t>методов и приёмов.</a:t>
            </a:r>
          </a:p>
          <a:p>
            <a:r>
              <a:rPr lang="ru-RU" dirty="0">
                <a:solidFill>
                  <a:srgbClr val="00B0F0"/>
                </a:solidFill>
              </a:rPr>
              <a:t>Применение технологии </a:t>
            </a:r>
            <a:r>
              <a:rPr lang="ru-RU" dirty="0" smtClean="0">
                <a:solidFill>
                  <a:srgbClr val="00B0F0"/>
                </a:solidFill>
              </a:rPr>
              <a:t>проектной </a:t>
            </a:r>
            <a:r>
              <a:rPr lang="ru-RU" dirty="0">
                <a:solidFill>
                  <a:srgbClr val="00B0F0"/>
                </a:solidFill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64362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zer\Desktop\конфнренция по физике в 8классе\конференция по физике\SAM_9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БЛАГОДАРНОСТИ\совместная деятельн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Литература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Гурин Ю.В. Урок + игра М.: Сфера 2015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В.С. Кукушин: Педагогические технологии-М.; Ростов н/Д:. </a:t>
            </a:r>
            <a:r>
              <a:rPr lang="ru-RU" sz="1800" dirty="0" err="1" smtClean="0">
                <a:solidFill>
                  <a:srgbClr val="00B050"/>
                </a:solidFill>
              </a:rPr>
              <a:t>МарТ</a:t>
            </a:r>
            <a:r>
              <a:rPr lang="ru-RU" sz="1800" dirty="0" smtClean="0">
                <a:solidFill>
                  <a:srgbClr val="00B050"/>
                </a:solidFill>
              </a:rPr>
              <a:t>, 2006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Технология интерактивного обучения-Минск: Белорусский версаль,2005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СелевкоГ.К.: Педагогические технологии на основе информационно-коммуникационных средств.-М.: НИИ школьные технологии, 2015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Ланина И.Я.: Урок физики: Как сделать его современным и интересным.-СПБ: РГПУ им. А.И. Герцена 2010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Панфилова А.П.: Игровое моделирование в деятельности педагога.-М: Академия.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. Атаманская М.С. Решение психолого-дидактических задач в обучении физики. Ростов-на-Дону, 2016г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5042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0070C0"/>
                </a:solidFill>
              </a:rPr>
              <a:t>Содержание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1.Мотивация</a:t>
            </a:r>
          </a:p>
          <a:p>
            <a:r>
              <a:rPr lang="ru-RU" dirty="0">
                <a:solidFill>
                  <a:srgbClr val="00B0F0"/>
                </a:solidFill>
              </a:rPr>
              <a:t> 2. Педагогические технологии.</a:t>
            </a:r>
          </a:p>
          <a:p>
            <a:r>
              <a:rPr lang="ru-RU" dirty="0">
                <a:solidFill>
                  <a:srgbClr val="00B0F0"/>
                </a:solidFill>
              </a:rPr>
              <a:t>3.Технологии дифференцированного обучения и воспитания на уроках физики.</a:t>
            </a:r>
          </a:p>
          <a:p>
            <a:r>
              <a:rPr lang="ru-RU" dirty="0">
                <a:solidFill>
                  <a:srgbClr val="00B0F0"/>
                </a:solidFill>
              </a:rPr>
              <a:t>4. Интерактивные технологии на уроках физики.</a:t>
            </a:r>
          </a:p>
          <a:p>
            <a:r>
              <a:rPr lang="ru-RU" dirty="0">
                <a:solidFill>
                  <a:srgbClr val="00B0F0"/>
                </a:solidFill>
              </a:rPr>
              <a:t>5.Из практики учителя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8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Мотивация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Любой учитель знает, что заинтересованный школьник учится лучшее.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Именно на развитие устойчивого познавательного интереса должны быть направлены развивающие программы по предмету. 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Решению этой задачи помогут четкое планирование структуры урока, использование различных форм обучения, тщательно продуманные методы и приемы подачи учебного материала. Интерес играет важную роль в </a:t>
            </a:r>
            <a:r>
              <a:rPr lang="ru-RU" i="1" dirty="0">
                <a:solidFill>
                  <a:srgbClr val="00B050"/>
                </a:solidFill>
              </a:rPr>
              <a:t>мотивации успеха. </a:t>
            </a:r>
            <a:endParaRPr lang="ru-RU" dirty="0">
              <a:solidFill>
                <a:srgbClr val="00B050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Чтобы воспитать у ребенка здоровое стремление к достижению намеченной цели, учителя сами должны испытывать искренний интерес к своей деятельности и объективно относиться к успехам и неудачам учеников. 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Поведение, ориентированное на достижение желаемого результата, предполагает наличие у каждого человека мотивов достижения успеха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09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Развитие мотивации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. </a:t>
            </a:r>
            <a:r>
              <a:rPr lang="ru-RU" sz="3600" dirty="0">
                <a:solidFill>
                  <a:srgbClr val="00B050"/>
                </a:solidFill>
              </a:rPr>
              <a:t>Развитие внутренней мотивации учения происходит как сдвиг мотива на цель учения. Каждый шаг этого процесса характеризуется наложением одного, более близкого к цели учения мотива на другой, более удаленный от нее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26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0070C0"/>
                </a:solidFill>
              </a:rPr>
              <a:t>Участники проекта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zer\Desktop\Динамика качества знаний по физике\фото для проекта\IMG-20190124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184576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4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1520" y="-747464"/>
            <a:ext cx="6696744" cy="2521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Мотивация учащихся во многом зависит от личности учителя и  его инициативной позиции на каждом этапе обучения. </a:t>
            </a:r>
          </a:p>
          <a:p>
            <a:r>
              <a:rPr lang="ru-RU" dirty="0"/>
              <a:t>Характеристикой этой позиции являются: высокий </a:t>
            </a:r>
            <a:r>
              <a:rPr lang="ru-RU" dirty="0" smtClean="0"/>
              <a:t>уровень профессионализма учителя, его самокритичность, способность и </a:t>
            </a:r>
            <a:r>
              <a:rPr lang="ru-RU" dirty="0"/>
              <a:t>стремление к проблемному обучению с учетом индивидуальных особенностей каждого ученика, живая подача изучаемого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7149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144016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70C0"/>
                </a:solidFill>
              </a:rPr>
              <a:t>Педагогические технологии – деятельность учителя и ученика, приводящая к достижению цели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2100" dirty="0">
                <a:solidFill>
                  <a:srgbClr val="00B050"/>
                </a:solidFill>
              </a:rPr>
              <a:t>Многообразие педагогических технологий обусловлено различными критериями:</a:t>
            </a:r>
          </a:p>
          <a:p>
            <a:pPr lvl="0"/>
            <a:r>
              <a:rPr lang="ru-RU" sz="2100" dirty="0">
                <a:solidFill>
                  <a:srgbClr val="00B050"/>
                </a:solidFill>
              </a:rPr>
              <a:t>По уровню применения;</a:t>
            </a:r>
          </a:p>
          <a:p>
            <a:pPr lvl="0"/>
            <a:r>
              <a:rPr lang="ru-RU" sz="2100" dirty="0">
                <a:solidFill>
                  <a:srgbClr val="00B050"/>
                </a:solidFill>
              </a:rPr>
              <a:t> По философской основе:</a:t>
            </a:r>
          </a:p>
          <a:p>
            <a:pPr lvl="0"/>
            <a:r>
              <a:rPr lang="ru-RU" sz="2100" dirty="0">
                <a:solidFill>
                  <a:srgbClr val="00B050"/>
                </a:solidFill>
              </a:rPr>
              <a:t> По ведущему фактору психического развития;  </a:t>
            </a:r>
          </a:p>
          <a:p>
            <a:pPr lvl="0"/>
            <a:r>
              <a:rPr lang="ru-RU" sz="2100" dirty="0">
                <a:solidFill>
                  <a:srgbClr val="00B050"/>
                </a:solidFill>
              </a:rPr>
              <a:t>По позиции и отношению к ребенку со стороны взрослых, по категории обучающихся; </a:t>
            </a:r>
          </a:p>
          <a:p>
            <a:pPr lvl="0"/>
            <a:r>
              <a:rPr lang="ru-RU" sz="2100" dirty="0">
                <a:solidFill>
                  <a:srgbClr val="00B050"/>
                </a:solidFill>
              </a:rPr>
              <a:t> По типу организации и управления образовательной деятельностью; </a:t>
            </a:r>
          </a:p>
          <a:p>
            <a:pPr lvl="0"/>
            <a:r>
              <a:rPr lang="ru-RU" sz="2100" dirty="0">
                <a:solidFill>
                  <a:srgbClr val="00B050"/>
                </a:solidFill>
              </a:rPr>
              <a:t>По критерию способ-метод-средство.</a:t>
            </a:r>
          </a:p>
          <a:p>
            <a:r>
              <a:rPr lang="ru-RU" sz="2100" dirty="0">
                <a:solidFill>
                  <a:srgbClr val="00B050"/>
                </a:solidFill>
              </a:rPr>
              <a:t>Наиболее оптимальными для гуманитарного подхода можно считать диалоговые, игровые, проективные, исследовательские технологии.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7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Гуманитарные педагогические технологии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Особенное значение для уроков физики имеют гуманитарные педагогические технологии. К ним можно отнести технологии дифференцированного обучения и воспитания, прежде всего дифференциацию по уровню развития способностей. На всех этапах урока организую уровневую дифференциацию работы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39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700" dirty="0" smtClean="0">
                <a:solidFill>
                  <a:srgbClr val="0070C0"/>
                </a:solidFill>
              </a:rPr>
              <a:t>Модель </a:t>
            </a:r>
            <a:r>
              <a:rPr lang="ru-RU" sz="2700" dirty="0">
                <a:solidFill>
                  <a:srgbClr val="0070C0"/>
                </a:solidFill>
              </a:rPr>
              <a:t>" Смешанная дифференциация"-объединенная форма двух видов по интересам и по уровню развития.</a:t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zer\Desktop\конфнренция по физике в 8классе\конференция по физике\SAM_92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30892" y="2780928"/>
            <a:ext cx="6034616" cy="329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24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516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Выступление учителя физики МБОУ «Гимназия «Юридическая» г.Волгодонска Т.П.Волковой  </vt:lpstr>
      <vt:lpstr>                 Содержание</vt:lpstr>
      <vt:lpstr>                Мотивация </vt:lpstr>
      <vt:lpstr>          Развитие мотивации</vt:lpstr>
      <vt:lpstr>           Участники проекта</vt:lpstr>
      <vt:lpstr>Слайд 6</vt:lpstr>
      <vt:lpstr> Педагогические технологии – деятельность учителя и ученика, приводящая к достижению цели. </vt:lpstr>
      <vt:lpstr>Гуманитарные педагогические технологии</vt:lpstr>
      <vt:lpstr>  Модель " Смешанная дифференциация"-объединенная форма двух видов по интересам и по уровню развития. </vt:lpstr>
      <vt:lpstr>          Интраактивный режим</vt:lpstr>
      <vt:lpstr>Интерактивные технологии</vt:lpstr>
      <vt:lpstr>Целевые ориентиры интраактивно технологии</vt:lpstr>
      <vt:lpstr>Концептуальные позиции.</vt:lpstr>
      <vt:lpstr> На уроке учитель применяет современные педагогические технологии: </vt:lpstr>
      <vt:lpstr>Слайд 15</vt:lpstr>
      <vt:lpstr>Слайд 16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учителя физики МБОУ «Гимназия «Юридическая» г.Волгодонска Т.П.Волковой</dc:title>
  <dc:creator>uzer</dc:creator>
  <cp:lastModifiedBy>user32</cp:lastModifiedBy>
  <cp:revision>23</cp:revision>
  <dcterms:created xsi:type="dcterms:W3CDTF">2019-02-15T08:35:56Z</dcterms:created>
  <dcterms:modified xsi:type="dcterms:W3CDTF">2024-02-01T15:02:16Z</dcterms:modified>
</cp:coreProperties>
</file>